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4" r:id="rId1"/>
  </p:sldMasterIdLst>
  <p:notesMasterIdLst>
    <p:notesMasterId r:id="rId17"/>
  </p:notesMasterIdLst>
  <p:sldIdLst>
    <p:sldId id="256" r:id="rId2"/>
    <p:sldId id="322" r:id="rId3"/>
    <p:sldId id="323" r:id="rId4"/>
    <p:sldId id="325" r:id="rId5"/>
    <p:sldId id="326" r:id="rId6"/>
    <p:sldId id="327" r:id="rId7"/>
    <p:sldId id="328" r:id="rId8"/>
    <p:sldId id="277" r:id="rId9"/>
    <p:sldId id="324" r:id="rId10"/>
    <p:sldId id="329" r:id="rId11"/>
    <p:sldId id="304" r:id="rId12"/>
    <p:sldId id="306" r:id="rId13"/>
    <p:sldId id="307" r:id="rId14"/>
    <p:sldId id="293" r:id="rId15"/>
    <p:sldId id="271" r:id="rId16"/>
  </p:sldIdLst>
  <p:sldSz cx="12192000" cy="6858000"/>
  <p:notesSz cx="6858000" cy="9144000"/>
  <p:embeddedFontLst>
    <p:embeddedFont>
      <p:font typeface="Arial Narrow" panose="020B0604020202020204" pitchFamily="34" charset="0"/>
      <p:regular r:id="rId18"/>
      <p:bold r:id="rId19"/>
      <p:italic r:id="rId20"/>
      <p:boldItalic r:id="rId21"/>
    </p:embeddedFont>
    <p:embeddedFont>
      <p:font typeface="Century Gothic" panose="020B0502020202020204" pitchFamily="34" charset="0"/>
      <p:regular r:id="rId22"/>
      <p:bold r:id="rId23"/>
      <p:italic r:id="rId24"/>
      <p:boldItalic r:id="rId25"/>
    </p:embeddedFont>
    <p:embeddedFont>
      <p:font typeface="Rockwell" panose="02060603020205020403" pitchFamily="18" charset="77"/>
      <p:regular r:id="rId26"/>
      <p:bold r:id="rId27"/>
      <p:italic r:id="rId28"/>
      <p:boldItalic r:id="rId29"/>
    </p:embeddedFont>
    <p:embeddedFont>
      <p:font typeface="Rockwell Condensed" panose="02060603050405020104" pitchFamily="18" charset="77"/>
      <p:regular r:id="rId30"/>
      <p:bold r:id="rId31"/>
    </p:embeddedFont>
    <p:embeddedFont>
      <p:font typeface="Rockwell Extra Bold" panose="02060603020205020403" pitchFamily="18" charset="77"/>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ieqf+EI4Tm9FE5v5CGzTUQyU25J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FFBD"/>
    <a:srgbClr val="F4FFA2"/>
    <a:srgbClr val="A28455"/>
    <a:srgbClr val="333831"/>
    <a:srgbClr val="FFF3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41623A2-0A4E-42D4-9965-07E252F13369}">
  <a:tblStyle styleId="{C41623A2-0A4E-42D4-9965-07E252F1336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82"/>
    <p:restoredTop sz="94548"/>
  </p:normalViewPr>
  <p:slideViewPr>
    <p:cSldViewPr snapToGrid="0">
      <p:cViewPr varScale="1">
        <p:scale>
          <a:sx n="105" d="100"/>
          <a:sy n="105"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02" name="Google Shape;20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4876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But I want you all to know that I work with people who sole job is support immigrants. I collaborate with them. I just want to ensure that the American story of immigration is being told as well. If you Google immigration you will find that they it will focus on the people people coming. Our election just showed us that the people here have concerns.</a:t>
            </a:r>
            <a:endParaRPr dirty="0"/>
          </a:p>
        </p:txBody>
      </p:sp>
      <p:sp>
        <p:nvSpPr>
          <p:cNvPr id="571" name="Google Shape;57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6187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5" name="Google Shape;43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18467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18557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63925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38"/>
        <p:cNvGrpSpPr/>
        <p:nvPr/>
      </p:nvGrpSpPr>
      <p:grpSpPr>
        <a:xfrm>
          <a:off x="0" y="0"/>
          <a:ext cx="0" cy="0"/>
          <a:chOff x="0" y="0"/>
          <a:chExt cx="0" cy="0"/>
        </a:xfrm>
      </p:grpSpPr>
      <p:sp>
        <p:nvSpPr>
          <p:cNvPr id="39" name="Google Shape;39;p31"/>
          <p:cNvSpPr txBox="1">
            <a:spLocks noGrp="1"/>
          </p:cNvSpPr>
          <p:nvPr>
            <p:ph type="title"/>
          </p:nvPr>
        </p:nvSpPr>
        <p:spPr>
          <a:xfrm>
            <a:off x="2589213" y="4800600"/>
            <a:ext cx="8915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1"/>
          <p:cNvSpPr>
            <a:spLocks noGrp="1"/>
          </p:cNvSpPr>
          <p:nvPr>
            <p:ph type="pic" idx="2"/>
          </p:nvPr>
        </p:nvSpPr>
        <p:spPr>
          <a:xfrm>
            <a:off x="2589212" y="634965"/>
            <a:ext cx="8915400" cy="3854970"/>
          </a:xfrm>
          <a:prstGeom prst="rect">
            <a:avLst/>
          </a:prstGeom>
          <a:noFill/>
          <a:ln>
            <a:noFill/>
          </a:ln>
        </p:spPr>
      </p:sp>
      <p:sp>
        <p:nvSpPr>
          <p:cNvPr id="41" name="Google Shape;41;p31"/>
          <p:cNvSpPr txBox="1">
            <a:spLocks noGrp="1"/>
          </p:cNvSpPr>
          <p:nvPr>
            <p:ph type="body" idx="1"/>
          </p:nvPr>
        </p:nvSpPr>
        <p:spPr>
          <a:xfrm>
            <a:off x="2589213" y="5367338"/>
            <a:ext cx="8915400"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200"/>
              <a:buNone/>
              <a:defRPr sz="12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42" name="Google Shape;42;p31"/>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1"/>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1"/>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3214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81385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09901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8337288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9233523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3872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81499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127967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0421193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0106194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sldNum="0" hdr="0" ftr="0" dt="0"/>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2.png"/><Relationship Id="rId4" Type="http://schemas.microsoft.com/office/2007/relationships/hdphoto" Target="../media/hdphoto2.wdp"/><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3"/>
        <p:cNvGrpSpPr/>
        <p:nvPr/>
      </p:nvGrpSpPr>
      <p:grpSpPr>
        <a:xfrm>
          <a:off x="0" y="0"/>
          <a:ext cx="0" cy="0"/>
          <a:chOff x="0" y="0"/>
          <a:chExt cx="0" cy="0"/>
        </a:xfrm>
      </p:grpSpPr>
      <p:sp>
        <p:nvSpPr>
          <p:cNvPr id="230" name="Rectangle 229">
            <a:extLst>
              <a:ext uri="{FF2B5EF4-FFF2-40B4-BE49-F238E27FC236}">
                <a16:creationId xmlns:a16="http://schemas.microsoft.com/office/drawing/2014/main" id="{D5D3575F-6BD1-4889-A240-1A683CAAB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E037193D-F8C4-4234-A7D1-A24AD3ACB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F450CAB3-089A-49FB-8B72-B3ABD5A42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235">
            <a:extLst>
              <a:ext uri="{FF2B5EF4-FFF2-40B4-BE49-F238E27FC236}">
                <a16:creationId xmlns:a16="http://schemas.microsoft.com/office/drawing/2014/main" id="{F510F87B-4C36-4922-9DFC-5373F6D686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37" name="Oval 236">
              <a:extLst>
                <a:ext uri="{FF2B5EF4-FFF2-40B4-BE49-F238E27FC236}">
                  <a16:creationId xmlns:a16="http://schemas.microsoft.com/office/drawing/2014/main" id="{2F4E2F9E-4DA4-4F83-9136-4D04AE769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38" name="Oval 237">
              <a:extLst>
                <a:ext uri="{FF2B5EF4-FFF2-40B4-BE49-F238E27FC236}">
                  <a16:creationId xmlns:a16="http://schemas.microsoft.com/office/drawing/2014/main" id="{61C5CFE5-AF0C-48ED-AB2C-40E0457437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240" name="Rectangle 239">
            <a:extLst>
              <a:ext uri="{FF2B5EF4-FFF2-40B4-BE49-F238E27FC236}">
                <a16:creationId xmlns:a16="http://schemas.microsoft.com/office/drawing/2014/main" id="{3B97473C-609B-4B4F-9F47-DAC2C7E95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04" name="Google Shape;204;p1"/>
          <p:cNvSpPr txBox="1">
            <a:spLocks noGrp="1"/>
          </p:cNvSpPr>
          <p:nvPr>
            <p:ph type="title"/>
          </p:nvPr>
        </p:nvSpPr>
        <p:spPr>
          <a:xfrm>
            <a:off x="4347893" y="4612943"/>
            <a:ext cx="7481837" cy="1439749"/>
          </a:xfrm>
          <a:prstGeom prst="rect">
            <a:avLst/>
          </a:prstGeom>
        </p:spPr>
        <p:txBody>
          <a:bodyPr spcFirstLastPara="1" vert="horz" lIns="91440" tIns="45720" rIns="91440" bIns="45720" rtlCol="0" anchor="t" anchorCtr="0">
            <a:normAutofit/>
          </a:bodyPr>
          <a:lstStyle/>
          <a:p>
            <a:pPr lvl="0" algn="ctr">
              <a:lnSpc>
                <a:spcPct val="80000"/>
              </a:lnSpc>
              <a:spcBef>
                <a:spcPct val="0"/>
              </a:spcBef>
            </a:pPr>
            <a:r>
              <a:rPr lang="en-US" sz="4800" b="1" dirty="0">
                <a:blipFill dpi="0" rotWithShape="1">
                  <a:blip r:embed="rId5"/>
                  <a:srcRect/>
                  <a:tile tx="6350" ty="-127000" sx="65000" sy="64000" flip="none" algn="tl"/>
                </a:blipFill>
                <a:effectLst>
                  <a:outerShdw blurRad="50800" dist="38100" dir="2700000" algn="tl" rotWithShape="0">
                    <a:prstClr val="black">
                      <a:alpha val="40000"/>
                    </a:prstClr>
                  </a:outerShdw>
                </a:effectLst>
              </a:rPr>
              <a:t>Humanitarian Dilemmas in Immigration policy</a:t>
            </a:r>
            <a:endParaRPr lang="en-US" sz="4800" kern="1200" cap="all" baseline="0" dirty="0">
              <a:blipFill dpi="0" rotWithShape="1">
                <a:blip r:embed="rId5"/>
                <a:srcRect/>
                <a:tile tx="6350" ty="-127000" sx="65000" sy="64000" flip="none" algn="tl"/>
              </a:blipFill>
              <a:effectLst>
                <a:outerShdw blurRad="50800" dist="38100" dir="2700000" algn="tl" rotWithShape="0">
                  <a:prstClr val="black">
                    <a:alpha val="40000"/>
                  </a:prstClr>
                </a:outerShdw>
              </a:effectLst>
            </a:endParaRPr>
          </a:p>
        </p:txBody>
      </p:sp>
      <p:sp>
        <p:nvSpPr>
          <p:cNvPr id="242" name="Freeform: Shape 241">
            <a:extLst>
              <a:ext uri="{FF2B5EF4-FFF2-40B4-BE49-F238E27FC236}">
                <a16:creationId xmlns:a16="http://schemas.microsoft.com/office/drawing/2014/main" id="{477E8FFE-728F-4F2D-B22F-AFF3FAA7F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9"/>
            <a:ext cx="4105727" cy="6223014"/>
          </a:xfrm>
          <a:custGeom>
            <a:avLst/>
            <a:gdLst>
              <a:gd name="connsiteX0" fmla="*/ 994219 w 4105727"/>
              <a:gd name="connsiteY0" fmla="*/ 350045 h 6223014"/>
              <a:gd name="connsiteX1" fmla="*/ 3755683 w 4105727"/>
              <a:gd name="connsiteY1" fmla="*/ 3111507 h 6223014"/>
              <a:gd name="connsiteX2" fmla="*/ 994219 w 4105727"/>
              <a:gd name="connsiteY2" fmla="*/ 5872970 h 6223014"/>
              <a:gd name="connsiteX3" fmla="*/ 173044 w 4105727"/>
              <a:gd name="connsiteY3" fmla="*/ 5748820 h 6223014"/>
              <a:gd name="connsiteX4" fmla="*/ 0 w 4105727"/>
              <a:gd name="connsiteY4" fmla="*/ 5685485 h 6223014"/>
              <a:gd name="connsiteX5" fmla="*/ 0 w 4105727"/>
              <a:gd name="connsiteY5" fmla="*/ 537529 h 6223014"/>
              <a:gd name="connsiteX6" fmla="*/ 173044 w 4105727"/>
              <a:gd name="connsiteY6" fmla="*/ 474195 h 6223014"/>
              <a:gd name="connsiteX7" fmla="*/ 994219 w 4105727"/>
              <a:gd name="connsiteY7" fmla="*/ 350045 h 6223014"/>
              <a:gd name="connsiteX8" fmla="*/ 994219 w 4105727"/>
              <a:gd name="connsiteY8" fmla="*/ 0 h 6223014"/>
              <a:gd name="connsiteX9" fmla="*/ 4105727 w 4105727"/>
              <a:gd name="connsiteY9" fmla="*/ 3111507 h 6223014"/>
              <a:gd name="connsiteX10" fmla="*/ 994219 w 4105727"/>
              <a:gd name="connsiteY10" fmla="*/ 6223014 h 6223014"/>
              <a:gd name="connsiteX11" fmla="*/ 68952 w 4105727"/>
              <a:gd name="connsiteY11" fmla="*/ 6083127 h 6223014"/>
              <a:gd name="connsiteX12" fmla="*/ 0 w 4105727"/>
              <a:gd name="connsiteY12" fmla="*/ 6057891 h 6223014"/>
              <a:gd name="connsiteX13" fmla="*/ 0 w 4105727"/>
              <a:gd name="connsiteY13" fmla="*/ 5768241 h 6223014"/>
              <a:gd name="connsiteX14" fmla="*/ 149913 w 4105727"/>
              <a:gd name="connsiteY14" fmla="*/ 5823110 h 6223014"/>
              <a:gd name="connsiteX15" fmla="*/ 994219 w 4105727"/>
              <a:gd name="connsiteY15" fmla="*/ 5950757 h 6223014"/>
              <a:gd name="connsiteX16" fmla="*/ 3833470 w 4105727"/>
              <a:gd name="connsiteY16" fmla="*/ 3111507 h 6223014"/>
              <a:gd name="connsiteX17" fmla="*/ 994219 w 4105727"/>
              <a:gd name="connsiteY17" fmla="*/ 272257 h 6223014"/>
              <a:gd name="connsiteX18" fmla="*/ 149913 w 4105727"/>
              <a:gd name="connsiteY18" fmla="*/ 399904 h 6223014"/>
              <a:gd name="connsiteX19" fmla="*/ 0 w 4105727"/>
              <a:gd name="connsiteY19" fmla="*/ 454773 h 6223014"/>
              <a:gd name="connsiteX20" fmla="*/ 0 w 4105727"/>
              <a:gd name="connsiteY20" fmla="*/ 165124 h 6223014"/>
              <a:gd name="connsiteX21" fmla="*/ 68952 w 4105727"/>
              <a:gd name="connsiteY21" fmla="*/ 139887 h 6223014"/>
              <a:gd name="connsiteX22" fmla="*/ 994219 w 4105727"/>
              <a:gd name="connsiteY22" fmla="*/ 0 h 622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5727" h="6223014">
                <a:moveTo>
                  <a:pt x="994219" y="350045"/>
                </a:moveTo>
                <a:cubicBezTo>
                  <a:pt x="2519334" y="350045"/>
                  <a:pt x="3755683" y="1586393"/>
                  <a:pt x="3755683" y="3111507"/>
                </a:cubicBezTo>
                <a:cubicBezTo>
                  <a:pt x="3755683" y="4636621"/>
                  <a:pt x="2519334" y="5872970"/>
                  <a:pt x="994219" y="5872970"/>
                </a:cubicBezTo>
                <a:cubicBezTo>
                  <a:pt x="708260" y="5872970"/>
                  <a:pt x="432453" y="5829504"/>
                  <a:pt x="173044" y="5748820"/>
                </a:cubicBezTo>
                <a:lnTo>
                  <a:pt x="0" y="5685485"/>
                </a:lnTo>
                <a:lnTo>
                  <a:pt x="0" y="537529"/>
                </a:lnTo>
                <a:lnTo>
                  <a:pt x="173044" y="474195"/>
                </a:lnTo>
                <a:cubicBezTo>
                  <a:pt x="432453" y="393510"/>
                  <a:pt x="708260" y="350045"/>
                  <a:pt x="994219" y="350045"/>
                </a:cubicBezTo>
                <a:close/>
                <a:moveTo>
                  <a:pt x="994219" y="0"/>
                </a:moveTo>
                <a:cubicBezTo>
                  <a:pt x="2712658" y="0"/>
                  <a:pt x="4105727" y="1393069"/>
                  <a:pt x="4105727" y="3111507"/>
                </a:cubicBezTo>
                <a:cubicBezTo>
                  <a:pt x="4105727" y="4829945"/>
                  <a:pt x="2712658" y="6223014"/>
                  <a:pt x="994219" y="6223014"/>
                </a:cubicBezTo>
                <a:cubicBezTo>
                  <a:pt x="672012" y="6223014"/>
                  <a:pt x="361243" y="6174039"/>
                  <a:pt x="68952" y="6083127"/>
                </a:cubicBezTo>
                <a:lnTo>
                  <a:pt x="0" y="6057891"/>
                </a:lnTo>
                <a:lnTo>
                  <a:pt x="0" y="5768241"/>
                </a:lnTo>
                <a:lnTo>
                  <a:pt x="149913" y="5823110"/>
                </a:lnTo>
                <a:cubicBezTo>
                  <a:pt x="416629" y="5906067"/>
                  <a:pt x="700205" y="5950757"/>
                  <a:pt x="994219" y="5950757"/>
                </a:cubicBezTo>
                <a:cubicBezTo>
                  <a:pt x="2562294" y="5950757"/>
                  <a:pt x="3833470" y="4679581"/>
                  <a:pt x="3833470" y="3111507"/>
                </a:cubicBezTo>
                <a:cubicBezTo>
                  <a:pt x="3833470" y="1543433"/>
                  <a:pt x="2562294" y="272257"/>
                  <a:pt x="994219" y="272257"/>
                </a:cubicBezTo>
                <a:cubicBezTo>
                  <a:pt x="700205" y="272257"/>
                  <a:pt x="416629" y="316947"/>
                  <a:pt x="149913" y="399904"/>
                </a:cubicBezTo>
                <a:lnTo>
                  <a:pt x="0" y="454773"/>
                </a:lnTo>
                <a:lnTo>
                  <a:pt x="0" y="165124"/>
                </a:lnTo>
                <a:lnTo>
                  <a:pt x="68952" y="139887"/>
                </a:lnTo>
                <a:cubicBezTo>
                  <a:pt x="361243" y="48975"/>
                  <a:pt x="672012" y="0"/>
                  <a:pt x="994219"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44" name="Freeform: Shape 243">
            <a:extLst>
              <a:ext uri="{FF2B5EF4-FFF2-40B4-BE49-F238E27FC236}">
                <a16:creationId xmlns:a16="http://schemas.microsoft.com/office/drawing/2014/main" id="{C245B049-511D-4F0F-8AAB-633C26358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7896" y="-4371"/>
            <a:ext cx="3577454" cy="3208363"/>
          </a:xfrm>
          <a:custGeom>
            <a:avLst/>
            <a:gdLst>
              <a:gd name="connsiteX0" fmla="*/ 1081320 w 3577454"/>
              <a:gd name="connsiteY0" fmla="*/ 0 h 3208363"/>
              <a:gd name="connsiteX1" fmla="*/ 2496135 w 3577454"/>
              <a:gd name="connsiteY1" fmla="*/ 0 h 3208363"/>
              <a:gd name="connsiteX2" fmla="*/ 2545422 w 3577454"/>
              <a:gd name="connsiteY2" fmla="*/ 23743 h 3208363"/>
              <a:gd name="connsiteX3" fmla="*/ 3376222 w 3577454"/>
              <a:gd name="connsiteY3" fmla="*/ 1419636 h 3208363"/>
              <a:gd name="connsiteX4" fmla="*/ 1788728 w 3577454"/>
              <a:gd name="connsiteY4" fmla="*/ 3007131 h 3208363"/>
              <a:gd name="connsiteX5" fmla="*/ 201233 w 3577454"/>
              <a:gd name="connsiteY5" fmla="*/ 1419636 h 3208363"/>
              <a:gd name="connsiteX6" fmla="*/ 1032033 w 3577454"/>
              <a:gd name="connsiteY6" fmla="*/ 23743 h 3208363"/>
              <a:gd name="connsiteX7" fmla="*/ 703576 w 3577454"/>
              <a:gd name="connsiteY7" fmla="*/ 0 h 3208363"/>
              <a:gd name="connsiteX8" fmla="*/ 985076 w 3577454"/>
              <a:gd name="connsiteY8" fmla="*/ 0 h 3208363"/>
              <a:gd name="connsiteX9" fmla="*/ 876141 w 3577454"/>
              <a:gd name="connsiteY9" fmla="*/ 66179 h 3208363"/>
              <a:gd name="connsiteX10" fmla="*/ 156514 w 3577454"/>
              <a:gd name="connsiteY10" fmla="*/ 1419636 h 3208363"/>
              <a:gd name="connsiteX11" fmla="*/ 1788728 w 3577454"/>
              <a:gd name="connsiteY11" fmla="*/ 3051850 h 3208363"/>
              <a:gd name="connsiteX12" fmla="*/ 3420941 w 3577454"/>
              <a:gd name="connsiteY12" fmla="*/ 1419636 h 3208363"/>
              <a:gd name="connsiteX13" fmla="*/ 2701313 w 3577454"/>
              <a:gd name="connsiteY13" fmla="*/ 66179 h 3208363"/>
              <a:gd name="connsiteX14" fmla="*/ 2592379 w 3577454"/>
              <a:gd name="connsiteY14" fmla="*/ 0 h 3208363"/>
              <a:gd name="connsiteX15" fmla="*/ 2873879 w 3577454"/>
              <a:gd name="connsiteY15" fmla="*/ 0 h 3208363"/>
              <a:gd name="connsiteX16" fmla="*/ 2926524 w 3577454"/>
              <a:gd name="connsiteY16" fmla="*/ 39367 h 3208363"/>
              <a:gd name="connsiteX17" fmla="*/ 3577454 w 3577454"/>
              <a:gd name="connsiteY17" fmla="*/ 1419636 h 3208363"/>
              <a:gd name="connsiteX18" fmla="*/ 1788728 w 3577454"/>
              <a:gd name="connsiteY18" fmla="*/ 3208363 h 3208363"/>
              <a:gd name="connsiteX19" fmla="*/ 0 w 3577454"/>
              <a:gd name="connsiteY19" fmla="*/ 1419636 h 3208363"/>
              <a:gd name="connsiteX20" fmla="*/ 650931 w 3577454"/>
              <a:gd name="connsiteY20" fmla="*/ 39367 h 320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77454" h="3208363">
                <a:moveTo>
                  <a:pt x="1081320" y="0"/>
                </a:moveTo>
                <a:lnTo>
                  <a:pt x="2496135" y="0"/>
                </a:lnTo>
                <a:lnTo>
                  <a:pt x="2545422" y="23743"/>
                </a:lnTo>
                <a:cubicBezTo>
                  <a:pt x="3040284" y="292568"/>
                  <a:pt x="3376222" y="816871"/>
                  <a:pt x="3376222" y="1419636"/>
                </a:cubicBezTo>
                <a:cubicBezTo>
                  <a:pt x="3376222" y="2296386"/>
                  <a:pt x="2665477" y="3007131"/>
                  <a:pt x="1788728" y="3007131"/>
                </a:cubicBezTo>
                <a:cubicBezTo>
                  <a:pt x="911978" y="3007131"/>
                  <a:pt x="201233" y="2296386"/>
                  <a:pt x="201233" y="1419636"/>
                </a:cubicBezTo>
                <a:cubicBezTo>
                  <a:pt x="201233" y="816871"/>
                  <a:pt x="537171" y="292568"/>
                  <a:pt x="1032033" y="23743"/>
                </a:cubicBezTo>
                <a:close/>
                <a:moveTo>
                  <a:pt x="703576" y="0"/>
                </a:moveTo>
                <a:lnTo>
                  <a:pt x="985076" y="0"/>
                </a:lnTo>
                <a:lnTo>
                  <a:pt x="876141" y="66179"/>
                </a:lnTo>
                <a:cubicBezTo>
                  <a:pt x="441970" y="359500"/>
                  <a:pt x="156514" y="856232"/>
                  <a:pt x="156514" y="1419636"/>
                </a:cubicBezTo>
                <a:cubicBezTo>
                  <a:pt x="156514" y="2321082"/>
                  <a:pt x="887281" y="3051850"/>
                  <a:pt x="1788728" y="3051850"/>
                </a:cubicBezTo>
                <a:cubicBezTo>
                  <a:pt x="2690174" y="3051850"/>
                  <a:pt x="3420941" y="2321082"/>
                  <a:pt x="3420941" y="1419636"/>
                </a:cubicBezTo>
                <a:cubicBezTo>
                  <a:pt x="3420941" y="856232"/>
                  <a:pt x="3135485" y="359500"/>
                  <a:pt x="2701313" y="66179"/>
                </a:cubicBezTo>
                <a:lnTo>
                  <a:pt x="2592379" y="0"/>
                </a:lnTo>
                <a:lnTo>
                  <a:pt x="2873879" y="0"/>
                </a:lnTo>
                <a:lnTo>
                  <a:pt x="2926524" y="39367"/>
                </a:lnTo>
                <a:cubicBezTo>
                  <a:pt x="3324064" y="367446"/>
                  <a:pt x="3577454" y="863950"/>
                  <a:pt x="3577454" y="1419636"/>
                </a:cubicBezTo>
                <a:cubicBezTo>
                  <a:pt x="3577454" y="2407523"/>
                  <a:pt x="2776614" y="3208363"/>
                  <a:pt x="1788728" y="3208363"/>
                </a:cubicBezTo>
                <a:cubicBezTo>
                  <a:pt x="800841" y="3208363"/>
                  <a:pt x="0" y="2407523"/>
                  <a:pt x="0" y="1419636"/>
                </a:cubicBezTo>
                <a:cubicBezTo>
                  <a:pt x="0" y="863950"/>
                  <a:pt x="253391" y="367446"/>
                  <a:pt x="650931" y="39367"/>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46" name="Freeform: Shape 245">
            <a:extLst>
              <a:ext uri="{FF2B5EF4-FFF2-40B4-BE49-F238E27FC236}">
                <a16:creationId xmlns:a16="http://schemas.microsoft.com/office/drawing/2014/main" id="{E76E72E8-424D-4B67-810C-DDB394E8F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776" y="0"/>
            <a:ext cx="3393224" cy="4146157"/>
          </a:xfrm>
          <a:custGeom>
            <a:avLst/>
            <a:gdLst>
              <a:gd name="connsiteX0" fmla="*/ 883481 w 3393224"/>
              <a:gd name="connsiteY0" fmla="*/ 0 h 4146157"/>
              <a:gd name="connsiteX1" fmla="*/ 3393224 w 3393224"/>
              <a:gd name="connsiteY1" fmla="*/ 0 h 4146157"/>
              <a:gd name="connsiteX2" fmla="*/ 3393224 w 3393224"/>
              <a:gd name="connsiteY2" fmla="*/ 3712747 h 4146157"/>
              <a:gd name="connsiteX3" fmla="*/ 3294368 w 3393224"/>
              <a:gd name="connsiteY3" fmla="*/ 3748929 h 4146157"/>
              <a:gd name="connsiteX4" fmla="*/ 2606478 w 3393224"/>
              <a:gd name="connsiteY4" fmla="*/ 3852928 h 4146157"/>
              <a:gd name="connsiteX5" fmla="*/ 293229 w 3393224"/>
              <a:gd name="connsiteY5" fmla="*/ 1539679 h 4146157"/>
              <a:gd name="connsiteX6" fmla="*/ 821462 w 3393224"/>
              <a:gd name="connsiteY6" fmla="*/ 68238 h 4146157"/>
              <a:gd name="connsiteX7" fmla="*/ 506742 w 3393224"/>
              <a:gd name="connsiteY7" fmla="*/ 0 h 4146157"/>
              <a:gd name="connsiteX8" fmla="*/ 795528 w 3393224"/>
              <a:gd name="connsiteY8" fmla="*/ 0 h 4146157"/>
              <a:gd name="connsiteX9" fmla="*/ 771181 w 3393224"/>
              <a:gd name="connsiteY9" fmla="*/ 26789 h 4146157"/>
              <a:gd name="connsiteX10" fmla="*/ 228067 w 3393224"/>
              <a:gd name="connsiteY10" fmla="*/ 1539679 h 4146157"/>
              <a:gd name="connsiteX11" fmla="*/ 2606478 w 3393224"/>
              <a:gd name="connsiteY11" fmla="*/ 3918090 h 4146157"/>
              <a:gd name="connsiteX12" fmla="*/ 3313745 w 3393224"/>
              <a:gd name="connsiteY12" fmla="*/ 3811162 h 4146157"/>
              <a:gd name="connsiteX13" fmla="*/ 3393224 w 3393224"/>
              <a:gd name="connsiteY13" fmla="*/ 3782072 h 4146157"/>
              <a:gd name="connsiteX14" fmla="*/ 3393224 w 3393224"/>
              <a:gd name="connsiteY14" fmla="*/ 4024708 h 4146157"/>
              <a:gd name="connsiteX15" fmla="*/ 3381565 w 3393224"/>
              <a:gd name="connsiteY15" fmla="*/ 4028975 h 4146157"/>
              <a:gd name="connsiteX16" fmla="*/ 2606478 w 3393224"/>
              <a:gd name="connsiteY16" fmla="*/ 4146157 h 4146157"/>
              <a:gd name="connsiteX17" fmla="*/ 0 w 3393224"/>
              <a:gd name="connsiteY17" fmla="*/ 1539679 h 4146157"/>
              <a:gd name="connsiteX18" fmla="*/ 445146 w 3393224"/>
              <a:gd name="connsiteY18" fmla="*/ 82372 h 414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93224" h="4146157">
                <a:moveTo>
                  <a:pt x="883481" y="0"/>
                </a:moveTo>
                <a:lnTo>
                  <a:pt x="3393224" y="0"/>
                </a:lnTo>
                <a:lnTo>
                  <a:pt x="3393224" y="3712747"/>
                </a:lnTo>
                <a:lnTo>
                  <a:pt x="3294368" y="3748929"/>
                </a:lnTo>
                <a:cubicBezTo>
                  <a:pt x="3077063" y="3816518"/>
                  <a:pt x="2846023" y="3852928"/>
                  <a:pt x="2606478" y="3852928"/>
                </a:cubicBezTo>
                <a:cubicBezTo>
                  <a:pt x="1328905" y="3852928"/>
                  <a:pt x="293229" y="2817252"/>
                  <a:pt x="293229" y="1539679"/>
                </a:cubicBezTo>
                <a:cubicBezTo>
                  <a:pt x="293229" y="980741"/>
                  <a:pt x="491464" y="468103"/>
                  <a:pt x="821462" y="68238"/>
                </a:cubicBezTo>
                <a:close/>
                <a:moveTo>
                  <a:pt x="506742" y="0"/>
                </a:moveTo>
                <a:lnTo>
                  <a:pt x="795528" y="0"/>
                </a:lnTo>
                <a:lnTo>
                  <a:pt x="771181" y="26789"/>
                </a:lnTo>
                <a:cubicBezTo>
                  <a:pt x="431886" y="437919"/>
                  <a:pt x="228067" y="964997"/>
                  <a:pt x="228067" y="1539679"/>
                </a:cubicBezTo>
                <a:cubicBezTo>
                  <a:pt x="228067" y="2853239"/>
                  <a:pt x="1292918" y="3918090"/>
                  <a:pt x="2606478" y="3918090"/>
                </a:cubicBezTo>
                <a:cubicBezTo>
                  <a:pt x="2852771" y="3918090"/>
                  <a:pt x="3090319" y="3880654"/>
                  <a:pt x="3313745" y="3811162"/>
                </a:cubicBezTo>
                <a:lnTo>
                  <a:pt x="3393224" y="3782072"/>
                </a:lnTo>
                <a:lnTo>
                  <a:pt x="3393224" y="4024708"/>
                </a:lnTo>
                <a:lnTo>
                  <a:pt x="3381565" y="4028975"/>
                </a:lnTo>
                <a:cubicBezTo>
                  <a:pt x="3136715" y="4105131"/>
                  <a:pt x="2876388" y="4146157"/>
                  <a:pt x="2606478" y="4146157"/>
                </a:cubicBezTo>
                <a:cubicBezTo>
                  <a:pt x="1166960" y="4146157"/>
                  <a:pt x="0" y="2979197"/>
                  <a:pt x="0" y="1539679"/>
                </a:cubicBezTo>
                <a:cubicBezTo>
                  <a:pt x="0" y="999860"/>
                  <a:pt x="164104" y="498369"/>
                  <a:pt x="445146" y="82372"/>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10" name="Picture 9">
            <a:extLst>
              <a:ext uri="{FF2B5EF4-FFF2-40B4-BE49-F238E27FC236}">
                <a16:creationId xmlns:a16="http://schemas.microsoft.com/office/drawing/2014/main" id="{40ED1EC1-7AEA-F167-BE6E-7809C8C93991}"/>
              </a:ext>
            </a:extLst>
          </p:cNvPr>
          <p:cNvPicPr>
            <a:picLocks noChangeAspect="1"/>
          </p:cNvPicPr>
          <p:nvPr/>
        </p:nvPicPr>
        <p:blipFill rotWithShape="1">
          <a:blip r:embed="rId7"/>
          <a:srcRect l="10775" r="9369"/>
          <a:stretch/>
        </p:blipFill>
        <p:spPr>
          <a:xfrm>
            <a:off x="349025" y="1753052"/>
            <a:ext cx="2563336" cy="3209947"/>
          </a:xfrm>
          <a:prstGeom prst="rect">
            <a:avLst/>
          </a:prstGeom>
        </p:spPr>
      </p:pic>
      <p:pic>
        <p:nvPicPr>
          <p:cNvPr id="7" name="Picture 6" descr="A person standing at a podium with a group of people&#10;&#10;Description automatically generated">
            <a:extLst>
              <a:ext uri="{FF2B5EF4-FFF2-40B4-BE49-F238E27FC236}">
                <a16:creationId xmlns:a16="http://schemas.microsoft.com/office/drawing/2014/main" id="{24D812CB-2D56-BA66-13C2-17C58E9D0EB5}"/>
              </a:ext>
            </a:extLst>
          </p:cNvPr>
          <p:cNvPicPr>
            <a:picLocks noChangeAspect="1"/>
          </p:cNvPicPr>
          <p:nvPr/>
        </p:nvPicPr>
        <p:blipFill>
          <a:blip r:embed="rId8"/>
          <a:stretch>
            <a:fillRect/>
          </a:stretch>
        </p:blipFill>
        <p:spPr>
          <a:xfrm>
            <a:off x="4804157" y="679471"/>
            <a:ext cx="2697925" cy="1531071"/>
          </a:xfrm>
          <a:prstGeom prst="rect">
            <a:avLst/>
          </a:prstGeom>
        </p:spPr>
      </p:pic>
      <p:pic>
        <p:nvPicPr>
          <p:cNvPr id="5" name="Picture 4" descr="A person standing at a podium&#10;&#10;Description automatically generated">
            <a:extLst>
              <a:ext uri="{FF2B5EF4-FFF2-40B4-BE49-F238E27FC236}">
                <a16:creationId xmlns:a16="http://schemas.microsoft.com/office/drawing/2014/main" id="{9618BE08-E7DD-EEEA-3284-EFC499B52CFE}"/>
              </a:ext>
            </a:extLst>
          </p:cNvPr>
          <p:cNvPicPr>
            <a:picLocks noChangeAspect="1"/>
          </p:cNvPicPr>
          <p:nvPr/>
        </p:nvPicPr>
        <p:blipFill>
          <a:blip r:embed="rId9"/>
          <a:stretch>
            <a:fillRect/>
          </a:stretch>
        </p:blipFill>
        <p:spPr>
          <a:xfrm>
            <a:off x="9813701" y="957057"/>
            <a:ext cx="1964900" cy="1454026"/>
          </a:xfrm>
          <a:prstGeom prst="rect">
            <a:avLst/>
          </a:prstGeom>
        </p:spPr>
      </p:pic>
      <p:grpSp>
        <p:nvGrpSpPr>
          <p:cNvPr id="248" name="Group 247">
            <a:extLst>
              <a:ext uri="{FF2B5EF4-FFF2-40B4-BE49-F238E27FC236}">
                <a16:creationId xmlns:a16="http://schemas.microsoft.com/office/drawing/2014/main" id="{F1AAF32B-F0A8-4668-8829-6D641C57AA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49" name="Oval 248">
              <a:extLst>
                <a:ext uri="{FF2B5EF4-FFF2-40B4-BE49-F238E27FC236}">
                  <a16:creationId xmlns:a16="http://schemas.microsoft.com/office/drawing/2014/main" id="{550379EB-6042-49D7-B4CF-2500A970D1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10">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250" name="Oval 249">
              <a:extLst>
                <a:ext uri="{FF2B5EF4-FFF2-40B4-BE49-F238E27FC236}">
                  <a16:creationId xmlns:a16="http://schemas.microsoft.com/office/drawing/2014/main" id="{15346808-011F-4696-A0E8-05A715125D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4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0C039A-4B5E-3AC2-E78F-61B191EAD131}"/>
              </a:ext>
            </a:extLst>
          </p:cNvPr>
          <p:cNvPicPr>
            <a:picLocks noChangeAspect="1"/>
          </p:cNvPicPr>
          <p:nvPr/>
        </p:nvPicPr>
        <p:blipFill>
          <a:blip r:embed="rId2"/>
          <a:stretch>
            <a:fillRect/>
          </a:stretch>
        </p:blipFill>
        <p:spPr>
          <a:xfrm>
            <a:off x="130629" y="266700"/>
            <a:ext cx="12192000" cy="6324600"/>
          </a:xfrm>
          <a:prstGeom prst="rect">
            <a:avLst/>
          </a:prstGeom>
        </p:spPr>
      </p:pic>
    </p:spTree>
    <p:extLst>
      <p:ext uri="{BB962C8B-B14F-4D97-AF65-F5344CB8AC3E}">
        <p14:creationId xmlns:p14="http://schemas.microsoft.com/office/powerpoint/2010/main" val="3549569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E6C75A5-F4B8-415F-B4EA-A9AD45087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8" name="Oval 27">
              <a:extLst>
                <a:ext uri="{FF2B5EF4-FFF2-40B4-BE49-F238E27FC236}">
                  <a16:creationId xmlns:a16="http://schemas.microsoft.com/office/drawing/2014/main" id="{3D9CC178-C06A-480F-AAFC-127638C29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29" name="Oval 28">
              <a:extLst>
                <a:ext uri="{FF2B5EF4-FFF2-40B4-BE49-F238E27FC236}">
                  <a16:creationId xmlns:a16="http://schemas.microsoft.com/office/drawing/2014/main" id="{77235C6D-8D65-4BC6-AE0E-523AB3C8D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pic>
        <p:nvPicPr>
          <p:cNvPr id="5" name="Content Placeholder 4" descr="A screenshot of a social media post&#10;&#10;Description automatically generated">
            <a:extLst>
              <a:ext uri="{FF2B5EF4-FFF2-40B4-BE49-F238E27FC236}">
                <a16:creationId xmlns:a16="http://schemas.microsoft.com/office/drawing/2014/main" id="{17F99BAE-0752-E7FF-DC48-47251A4BD3F1}"/>
              </a:ext>
            </a:extLst>
          </p:cNvPr>
          <p:cNvPicPr>
            <a:picLocks noChangeAspect="1"/>
          </p:cNvPicPr>
          <p:nvPr/>
        </p:nvPicPr>
        <p:blipFill>
          <a:blip r:embed="rId4"/>
          <a:srcRect r="444"/>
          <a:stretch/>
        </p:blipFill>
        <p:spPr>
          <a:xfrm>
            <a:off x="20" y="10"/>
            <a:ext cx="12191980" cy="6857990"/>
          </a:xfrm>
          <a:prstGeom prst="rect">
            <a:avLst/>
          </a:prstGeom>
        </p:spPr>
      </p:pic>
    </p:spTree>
    <p:extLst>
      <p:ext uri="{BB962C8B-B14F-4D97-AF65-F5344CB8AC3E}">
        <p14:creationId xmlns:p14="http://schemas.microsoft.com/office/powerpoint/2010/main" val="225781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E6C75A5-F4B8-415F-B4EA-A9AD45087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8" name="Oval 27">
              <a:extLst>
                <a:ext uri="{FF2B5EF4-FFF2-40B4-BE49-F238E27FC236}">
                  <a16:creationId xmlns:a16="http://schemas.microsoft.com/office/drawing/2014/main" id="{3D9CC178-C06A-480F-AAFC-127638C29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29" name="Oval 28">
              <a:extLst>
                <a:ext uri="{FF2B5EF4-FFF2-40B4-BE49-F238E27FC236}">
                  <a16:creationId xmlns:a16="http://schemas.microsoft.com/office/drawing/2014/main" id="{77235C6D-8D65-4BC6-AE0E-523AB3C8D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useBgFill="1">
        <p:nvSpPr>
          <p:cNvPr id="31" name="Rectangle 30">
            <a:extLst>
              <a:ext uri="{FF2B5EF4-FFF2-40B4-BE49-F238E27FC236}">
                <a16:creationId xmlns:a16="http://schemas.microsoft.com/office/drawing/2014/main" id="{FA09304C-28F7-4E8D-883F-50432A7C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9AD6DE7-4C8D-496F-A9FF-3442D00D8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447C25D7-975B-4E64-A3A6-AA09C5795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40A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social media post&#10;&#10;Description automatically generated">
            <a:extLst>
              <a:ext uri="{FF2B5EF4-FFF2-40B4-BE49-F238E27FC236}">
                <a16:creationId xmlns:a16="http://schemas.microsoft.com/office/drawing/2014/main" id="{759CEBED-A470-2690-2EAA-49D21626673E}"/>
              </a:ext>
            </a:extLst>
          </p:cNvPr>
          <p:cNvPicPr>
            <a:picLocks noChangeAspect="1"/>
          </p:cNvPicPr>
          <p:nvPr/>
        </p:nvPicPr>
        <p:blipFill>
          <a:blip r:embed="rId6"/>
          <a:srcRect r="1151" b="2"/>
          <a:stretch/>
        </p:blipFill>
        <p:spPr>
          <a:xfrm>
            <a:off x="643467" y="643467"/>
            <a:ext cx="10905066" cy="5571066"/>
          </a:xfrm>
          <a:prstGeom prst="rect">
            <a:avLst/>
          </a:prstGeom>
        </p:spPr>
      </p:pic>
    </p:spTree>
    <p:extLst>
      <p:ext uri="{BB962C8B-B14F-4D97-AF65-F5344CB8AC3E}">
        <p14:creationId xmlns:p14="http://schemas.microsoft.com/office/powerpoint/2010/main" val="3275871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EE6C75A5-F4B8-415F-B4EA-A9AD45087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4" name="Oval 33">
              <a:extLst>
                <a:ext uri="{FF2B5EF4-FFF2-40B4-BE49-F238E27FC236}">
                  <a16:creationId xmlns:a16="http://schemas.microsoft.com/office/drawing/2014/main" id="{3D9CC178-C06A-480F-AAFC-127638C29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36" name="Oval 35">
              <a:extLst>
                <a:ext uri="{FF2B5EF4-FFF2-40B4-BE49-F238E27FC236}">
                  <a16:creationId xmlns:a16="http://schemas.microsoft.com/office/drawing/2014/main" id="{77235C6D-8D65-4BC6-AE0E-523AB3C8D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useBgFill="1">
        <p:nvSpPr>
          <p:cNvPr id="31" name="Rectangle 30">
            <a:extLst>
              <a:ext uri="{FF2B5EF4-FFF2-40B4-BE49-F238E27FC236}">
                <a16:creationId xmlns:a16="http://schemas.microsoft.com/office/drawing/2014/main" id="{FA09304C-28F7-4E8D-883F-50432A7C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9AD6DE7-4C8D-496F-A9FF-3442D00D8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447C25D7-975B-4E64-A3A6-AA09C5795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4AA9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social media post&#10;&#10;Description automatically generated">
            <a:extLst>
              <a:ext uri="{FF2B5EF4-FFF2-40B4-BE49-F238E27FC236}">
                <a16:creationId xmlns:a16="http://schemas.microsoft.com/office/drawing/2014/main" id="{AE2874DF-E499-A7E2-DE1B-F6311BB2B61B}"/>
              </a:ext>
            </a:extLst>
          </p:cNvPr>
          <p:cNvPicPr>
            <a:picLocks noChangeAspect="1"/>
          </p:cNvPicPr>
          <p:nvPr/>
        </p:nvPicPr>
        <p:blipFill>
          <a:blip r:embed="rId6"/>
          <a:srcRect r="1151" b="2"/>
          <a:stretch/>
        </p:blipFill>
        <p:spPr>
          <a:xfrm>
            <a:off x="643467" y="643467"/>
            <a:ext cx="10905066" cy="5571066"/>
          </a:xfrm>
          <a:prstGeom prst="rect">
            <a:avLst/>
          </a:prstGeom>
        </p:spPr>
      </p:pic>
    </p:spTree>
    <p:extLst>
      <p:ext uri="{BB962C8B-B14F-4D97-AF65-F5344CB8AC3E}">
        <p14:creationId xmlns:p14="http://schemas.microsoft.com/office/powerpoint/2010/main" val="3347276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4BD39-EDB6-5EC6-2259-E80CA066173B}"/>
              </a:ext>
            </a:extLst>
          </p:cNvPr>
          <p:cNvSpPr>
            <a:spLocks noGrp="1"/>
          </p:cNvSpPr>
          <p:nvPr>
            <p:ph type="title"/>
          </p:nvPr>
        </p:nvSpPr>
        <p:spPr>
          <a:xfrm>
            <a:off x="483706" y="322163"/>
            <a:ext cx="4218431" cy="978033"/>
          </a:xfrm>
        </p:spPr>
        <p:txBody>
          <a:bodyPr>
            <a:normAutofit fontScale="90000"/>
          </a:bodyPr>
          <a:lstStyle/>
          <a:p>
            <a:pPr algn="ctr"/>
            <a:r>
              <a:rPr lang="en-US" sz="2000" b="1" dirty="0"/>
              <a:t>Centennial Anniversary of 1924 immigration act</a:t>
            </a:r>
            <a:br>
              <a:rPr lang="en-US" dirty="0"/>
            </a:br>
            <a:endParaRPr lang="en-US" dirty="0"/>
          </a:p>
        </p:txBody>
      </p:sp>
      <p:sp>
        <p:nvSpPr>
          <p:cNvPr id="4" name="TextBox 3">
            <a:extLst>
              <a:ext uri="{FF2B5EF4-FFF2-40B4-BE49-F238E27FC236}">
                <a16:creationId xmlns:a16="http://schemas.microsoft.com/office/drawing/2014/main" id="{8D605216-ED27-FCB9-F4BB-1E595B0D614F}"/>
              </a:ext>
            </a:extLst>
          </p:cNvPr>
          <p:cNvSpPr txBox="1"/>
          <p:nvPr/>
        </p:nvSpPr>
        <p:spPr>
          <a:xfrm flipH="1" flipV="1">
            <a:off x="2592923" y="2136576"/>
            <a:ext cx="5103276" cy="523220"/>
          </a:xfrm>
          <a:prstGeom prst="rect">
            <a:avLst/>
          </a:prstGeom>
          <a:noFill/>
        </p:spPr>
        <p:txBody>
          <a:bodyPr wrap="square" rtlCol="0">
            <a:spAutoFit/>
          </a:bodyPr>
          <a:lstStyle/>
          <a:p>
            <a:pPr marL="285750" indent="-285750">
              <a:buFont typeface="Wingdings" pitchFamily="2" charset="2"/>
              <a:buChar char="q"/>
            </a:pPr>
            <a:endParaRPr lang="en-US" dirty="0"/>
          </a:p>
          <a:p>
            <a:pPr marL="285750" indent="-285750">
              <a:buFont typeface="Wingdings" pitchFamily="2" charset="2"/>
              <a:buChar char="q"/>
            </a:pPr>
            <a:endParaRPr lang="en-US" dirty="0"/>
          </a:p>
        </p:txBody>
      </p:sp>
      <p:sp>
        <p:nvSpPr>
          <p:cNvPr id="5" name="TextBox 4">
            <a:extLst>
              <a:ext uri="{FF2B5EF4-FFF2-40B4-BE49-F238E27FC236}">
                <a16:creationId xmlns:a16="http://schemas.microsoft.com/office/drawing/2014/main" id="{F49744FE-3A2B-E3FF-E998-AD47800A55B4}"/>
              </a:ext>
            </a:extLst>
          </p:cNvPr>
          <p:cNvSpPr txBox="1"/>
          <p:nvPr/>
        </p:nvSpPr>
        <p:spPr>
          <a:xfrm>
            <a:off x="4918040" y="548640"/>
            <a:ext cx="7420264" cy="5355312"/>
          </a:xfrm>
          <a:prstGeom prst="rect">
            <a:avLst/>
          </a:prstGeom>
          <a:noFill/>
        </p:spPr>
        <p:txBody>
          <a:bodyPr wrap="square" rtlCol="0">
            <a:spAutoFit/>
          </a:bodyPr>
          <a:lstStyle/>
          <a:p>
            <a:pPr marL="285750" indent="-285750">
              <a:buFont typeface="Wingdings" pitchFamily="2" charset="2"/>
              <a:buChar char="q"/>
            </a:pPr>
            <a:r>
              <a:rPr lang="en-US" b="1" dirty="0">
                <a:solidFill>
                  <a:srgbClr val="1D1C1D"/>
                </a:solidFill>
                <a:latin typeface="Slack-Lato"/>
              </a:rPr>
              <a:t>The 1924 Immigration Act: </a:t>
            </a:r>
            <a:r>
              <a:rPr lang="en-US" dirty="0">
                <a:solidFill>
                  <a:srgbClr val="1D1C1D"/>
                </a:solidFill>
                <a:latin typeface="Slack-Lato"/>
              </a:rPr>
              <a:t>G</a:t>
            </a:r>
            <a:r>
              <a:rPr lang="en-US" b="0" i="0" dirty="0">
                <a:solidFill>
                  <a:srgbClr val="1D1C1D"/>
                </a:solidFill>
                <a:effectLst/>
                <a:latin typeface="Slack-Lato"/>
              </a:rPr>
              <a:t>reatly reduced employer access to foreign labor and instituted national-origins quotas that were highly discriminatory. </a:t>
            </a:r>
          </a:p>
          <a:p>
            <a:pPr marL="285750" indent="-285750">
              <a:buFont typeface="Wingdings" pitchFamily="2" charset="2"/>
              <a:buChar char="q"/>
            </a:pPr>
            <a:endParaRPr lang="en-US" dirty="0">
              <a:solidFill>
                <a:srgbClr val="1D1C1D"/>
              </a:solidFill>
              <a:latin typeface="Slack-Lato"/>
            </a:endParaRPr>
          </a:p>
          <a:p>
            <a:pPr marL="285750" indent="-285750">
              <a:buFont typeface="Wingdings" pitchFamily="2" charset="2"/>
              <a:buChar char="q"/>
            </a:pPr>
            <a:r>
              <a:rPr lang="en-US" b="1" i="0" dirty="0">
                <a:solidFill>
                  <a:srgbClr val="1D1C1D"/>
                </a:solidFill>
                <a:effectLst/>
                <a:latin typeface="Slack-Lato"/>
              </a:rPr>
              <a:t>The results: </a:t>
            </a:r>
            <a:r>
              <a:rPr lang="en-US" b="0" i="0" dirty="0">
                <a:solidFill>
                  <a:srgbClr val="1D1C1D"/>
                </a:solidFill>
                <a:effectLst/>
                <a:latin typeface="Slack-Lato"/>
              </a:rPr>
              <a:t>immigration was all but reserved for white, Western Europeans; but the lower numbers were a significant factor in employers recruiting domestic workers they had long overlooked. </a:t>
            </a:r>
            <a:r>
              <a:rPr lang="en-US" b="0" i="0" u="sng" dirty="0">
                <a:solidFill>
                  <a:srgbClr val="1D1C1D"/>
                </a:solidFill>
                <a:effectLst/>
                <a:latin typeface="Slack-Lato"/>
              </a:rPr>
              <a:t>Decades of economic progress followed, especially for descendants of slaves. </a:t>
            </a:r>
          </a:p>
          <a:p>
            <a:pPr marL="285750" indent="-285750">
              <a:buFont typeface="Wingdings" pitchFamily="2" charset="2"/>
              <a:buChar char="q"/>
            </a:pPr>
            <a:endParaRPr lang="en-US" dirty="0">
              <a:solidFill>
                <a:srgbClr val="1D1C1D"/>
              </a:solidFill>
              <a:latin typeface="Slack-Lato"/>
            </a:endParaRPr>
          </a:p>
          <a:p>
            <a:pPr marL="285750" indent="-285750">
              <a:buFont typeface="Wingdings" pitchFamily="2" charset="2"/>
              <a:buChar char="q"/>
            </a:pPr>
            <a:r>
              <a:rPr lang="en-US" b="1" dirty="0">
                <a:solidFill>
                  <a:srgbClr val="1D1C1D"/>
                </a:solidFill>
                <a:latin typeface="Slack-Lato"/>
              </a:rPr>
              <a:t>Fixing the issues: </a:t>
            </a:r>
            <a:r>
              <a:rPr lang="en-US" b="0" i="0" dirty="0">
                <a:solidFill>
                  <a:srgbClr val="1D1C1D"/>
                </a:solidFill>
                <a:effectLst/>
                <a:latin typeface="Slack-Lato"/>
              </a:rPr>
              <a:t>By the 1960s, politicians and activists were increasingly hostile to the discriminatory national-origin quotas. President Kennedy called for their abolition before he was assassinated. To honor him, </a:t>
            </a:r>
            <a:r>
              <a:rPr lang="en-US" b="0" i="0" u="sng" dirty="0">
                <a:solidFill>
                  <a:srgbClr val="1D1C1D"/>
                </a:solidFill>
                <a:effectLst/>
                <a:latin typeface="Slack-Lato"/>
              </a:rPr>
              <a:t>Congress </a:t>
            </a:r>
            <a:r>
              <a:rPr lang="en-US" i="0" u="sng" dirty="0">
                <a:solidFill>
                  <a:srgbClr val="1D1C1D"/>
                </a:solidFill>
                <a:effectLst/>
                <a:latin typeface="Slack-Lato"/>
              </a:rPr>
              <a:t>passed the 1965 Immigration Act. </a:t>
            </a:r>
          </a:p>
          <a:p>
            <a:pPr marL="285750" indent="-285750">
              <a:buFont typeface="Wingdings" pitchFamily="2" charset="2"/>
              <a:buChar char="q"/>
            </a:pPr>
            <a:endParaRPr lang="en-US" dirty="0">
              <a:solidFill>
                <a:srgbClr val="1D1C1D"/>
              </a:solidFill>
              <a:latin typeface="Slack-Lato"/>
            </a:endParaRPr>
          </a:p>
          <a:p>
            <a:pPr marL="285750" indent="-285750">
              <a:buFont typeface="Wingdings" pitchFamily="2" charset="2"/>
              <a:buChar char="q"/>
            </a:pPr>
            <a:r>
              <a:rPr lang="en-US" b="1" dirty="0">
                <a:solidFill>
                  <a:srgbClr val="1D1C1D"/>
                </a:solidFill>
                <a:latin typeface="Slack-Lato"/>
              </a:rPr>
              <a:t>The results: </a:t>
            </a:r>
            <a:r>
              <a:rPr lang="en-US" b="0" i="0" dirty="0">
                <a:solidFill>
                  <a:srgbClr val="1D1C1D"/>
                </a:solidFill>
                <a:effectLst/>
                <a:latin typeface="Slack-Lato"/>
              </a:rPr>
              <a:t>Immigration has since quadrupled to over 1 million per year. </a:t>
            </a:r>
          </a:p>
          <a:p>
            <a:pPr marL="285750" indent="-285750">
              <a:buFont typeface="Wingdings" pitchFamily="2" charset="2"/>
              <a:buChar char="q"/>
            </a:pPr>
            <a:endParaRPr lang="en-US" dirty="0">
              <a:solidFill>
                <a:srgbClr val="1D1C1D"/>
              </a:solidFill>
              <a:latin typeface="Slack-Lato"/>
            </a:endParaRPr>
          </a:p>
          <a:p>
            <a:pPr marL="285750" indent="-285750">
              <a:buFont typeface="Wingdings" pitchFamily="2" charset="2"/>
              <a:buChar char="q"/>
            </a:pPr>
            <a:r>
              <a:rPr lang="en-US" b="1" dirty="0">
                <a:solidFill>
                  <a:srgbClr val="1D1C1D"/>
                </a:solidFill>
                <a:latin typeface="Slack-Lato"/>
              </a:rPr>
              <a:t>Conclusion: </a:t>
            </a:r>
            <a:r>
              <a:rPr lang="en-US" b="0" i="0" dirty="0">
                <a:solidFill>
                  <a:srgbClr val="1D1C1D"/>
                </a:solidFill>
                <a:effectLst/>
                <a:latin typeface="Slack-Lato"/>
              </a:rPr>
              <a:t>We should take the best of both bills to make an immigration system that doesn't discriminate against nonwhite migrants and prioritizes American workers.</a:t>
            </a:r>
          </a:p>
        </p:txBody>
      </p:sp>
      <p:pic>
        <p:nvPicPr>
          <p:cNvPr id="6" name="Picture 5" descr="A person signing a document&#10;&#10;Description automatically generated">
            <a:extLst>
              <a:ext uri="{FF2B5EF4-FFF2-40B4-BE49-F238E27FC236}">
                <a16:creationId xmlns:a16="http://schemas.microsoft.com/office/drawing/2014/main" id="{55DF7173-00AF-1F9D-D283-EF355FDDDF67}"/>
              </a:ext>
            </a:extLst>
          </p:cNvPr>
          <p:cNvPicPr>
            <a:picLocks noChangeAspect="1"/>
          </p:cNvPicPr>
          <p:nvPr/>
        </p:nvPicPr>
        <p:blipFill>
          <a:blip r:embed="rId2"/>
          <a:stretch>
            <a:fillRect/>
          </a:stretch>
        </p:blipFill>
        <p:spPr>
          <a:xfrm>
            <a:off x="557228" y="1905000"/>
            <a:ext cx="4071389" cy="2839774"/>
          </a:xfrm>
          <a:prstGeom prst="rect">
            <a:avLst/>
          </a:prstGeom>
        </p:spPr>
      </p:pic>
      <p:sp>
        <p:nvSpPr>
          <p:cNvPr id="8" name="TextBox 7">
            <a:extLst>
              <a:ext uri="{FF2B5EF4-FFF2-40B4-BE49-F238E27FC236}">
                <a16:creationId xmlns:a16="http://schemas.microsoft.com/office/drawing/2014/main" id="{1ADA38B4-E99A-CC43-172F-1B271DB26D4C}"/>
              </a:ext>
            </a:extLst>
          </p:cNvPr>
          <p:cNvSpPr txBox="1"/>
          <p:nvPr/>
        </p:nvSpPr>
        <p:spPr>
          <a:xfrm>
            <a:off x="2340864" y="5932600"/>
            <a:ext cx="9296400" cy="461665"/>
          </a:xfrm>
          <a:prstGeom prst="rect">
            <a:avLst/>
          </a:prstGeom>
          <a:noFill/>
        </p:spPr>
        <p:txBody>
          <a:bodyPr wrap="square" rtlCol="0">
            <a:spAutoFit/>
          </a:bodyPr>
          <a:lstStyle/>
          <a:p>
            <a:r>
              <a:rPr lang="en-US" sz="1200" b="0" i="0" dirty="0">
                <a:solidFill>
                  <a:srgbClr val="1D1C1D"/>
                </a:solidFill>
                <a:effectLst/>
                <a:latin typeface="Slack-Lato"/>
              </a:rPr>
              <a:t>1924 got the "Who" wrong and the "How Many" right. </a:t>
            </a:r>
            <a:r>
              <a:rPr lang="en-US" sz="1200" b="1" i="0" dirty="0">
                <a:solidFill>
                  <a:srgbClr val="1D1C1D"/>
                </a:solidFill>
                <a:effectLst/>
                <a:latin typeface="Slack-Lato"/>
              </a:rPr>
              <a:t>Avg Immigration under 200k annually</a:t>
            </a:r>
            <a:br>
              <a:rPr lang="en-US" sz="1200" dirty="0"/>
            </a:br>
            <a:r>
              <a:rPr lang="en-US" sz="1200" b="0" i="0" dirty="0">
                <a:solidFill>
                  <a:srgbClr val="1D1C1D"/>
                </a:solidFill>
                <a:effectLst/>
                <a:latin typeface="Slack-Lato"/>
              </a:rPr>
              <a:t>1965 got the "Who" right and the "How Many" wrong. </a:t>
            </a:r>
            <a:r>
              <a:rPr lang="en-US" sz="1200" b="1" i="0" dirty="0">
                <a:solidFill>
                  <a:srgbClr val="1D1C1D"/>
                </a:solidFill>
                <a:effectLst/>
                <a:latin typeface="Slack-Lato"/>
              </a:rPr>
              <a:t>Avg Immigration over 1 million annually</a:t>
            </a:r>
            <a:endParaRPr lang="en-US" sz="1200" b="1" dirty="0"/>
          </a:p>
        </p:txBody>
      </p:sp>
      <p:sp>
        <p:nvSpPr>
          <p:cNvPr id="11" name="TextBox 10">
            <a:extLst>
              <a:ext uri="{FF2B5EF4-FFF2-40B4-BE49-F238E27FC236}">
                <a16:creationId xmlns:a16="http://schemas.microsoft.com/office/drawing/2014/main" id="{54D99B0F-87DA-9D9A-167D-1FB72FFC6FBC}"/>
              </a:ext>
            </a:extLst>
          </p:cNvPr>
          <p:cNvSpPr txBox="1"/>
          <p:nvPr/>
        </p:nvSpPr>
        <p:spPr>
          <a:xfrm>
            <a:off x="109728" y="548640"/>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89695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436"/>
        <p:cNvGrpSpPr/>
        <p:nvPr/>
      </p:nvGrpSpPr>
      <p:grpSpPr>
        <a:xfrm>
          <a:off x="0" y="0"/>
          <a:ext cx="0" cy="0"/>
          <a:chOff x="0" y="0"/>
          <a:chExt cx="0" cy="0"/>
        </a:xfrm>
      </p:grpSpPr>
      <p:pic>
        <p:nvPicPr>
          <p:cNvPr id="437" name="Google Shape;437;p16" descr="A person with glasses and a beard&#10;&#10;Description automatically generated"/>
          <p:cNvPicPr preferRelativeResize="0"/>
          <p:nvPr/>
        </p:nvPicPr>
        <p:blipFill rotWithShape="1">
          <a:blip r:embed="rId3">
            <a:alphaModFix/>
          </a:blip>
          <a:srcRect l="22342" t="5334" r="23071" b="4267"/>
          <a:stretch/>
        </p:blipFill>
        <p:spPr>
          <a:xfrm>
            <a:off x="6487603" y="0"/>
            <a:ext cx="5704396" cy="6858000"/>
          </a:xfrm>
          <a:prstGeom prst="rect">
            <a:avLst/>
          </a:prstGeom>
          <a:noFill/>
          <a:ln>
            <a:noFill/>
          </a:ln>
        </p:spPr>
      </p:pic>
      <p:sp>
        <p:nvSpPr>
          <p:cNvPr id="438" name="Google Shape;438;p16"/>
          <p:cNvSpPr/>
          <p:nvPr/>
        </p:nvSpPr>
        <p:spPr>
          <a:xfrm>
            <a:off x="0" y="0"/>
            <a:ext cx="8357616" cy="6858000"/>
          </a:xfrm>
          <a:custGeom>
            <a:avLst/>
            <a:gdLst/>
            <a:ahLst/>
            <a:cxnLst/>
            <a:rect l="l" t="t" r="r" b="b"/>
            <a:pathLst>
              <a:path w="8170246" h="6858000" extrusionOk="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gradFill>
            <a:gsLst>
              <a:gs pos="0">
                <a:srgbClr val="FFFFFF"/>
              </a:gs>
              <a:gs pos="100000">
                <a:srgbClr val="DDE6C3"/>
              </a:gs>
            </a:gsLst>
            <a:path path="circle">
              <a:fillToRect r="100000" b="100000"/>
            </a:path>
            <a:tileRect l="-100000" t="-10000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9" name="Google Shape;439;p16"/>
          <p:cNvSpPr txBox="1">
            <a:spLocks noGrp="1"/>
          </p:cNvSpPr>
          <p:nvPr>
            <p:ph type="title"/>
          </p:nvPr>
        </p:nvSpPr>
        <p:spPr>
          <a:xfrm>
            <a:off x="610486" y="1366750"/>
            <a:ext cx="5704396" cy="5463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62626"/>
              </a:buClr>
              <a:buSzPts val="2800"/>
              <a:buFont typeface="Century Gothic"/>
              <a:buNone/>
            </a:pPr>
            <a:r>
              <a:rPr lang="en-US" sz="2800" dirty="0"/>
              <a:t>Dr. Glenn Loury, Brown University</a:t>
            </a:r>
            <a:endParaRPr dirty="0"/>
          </a:p>
        </p:txBody>
      </p:sp>
      <p:sp>
        <p:nvSpPr>
          <p:cNvPr id="441" name="Google Shape;441;p16"/>
          <p:cNvSpPr txBox="1">
            <a:spLocks noGrp="1"/>
          </p:cNvSpPr>
          <p:nvPr>
            <p:ph idx="1"/>
          </p:nvPr>
        </p:nvSpPr>
        <p:spPr>
          <a:xfrm>
            <a:off x="427866" y="2002100"/>
            <a:ext cx="5955791" cy="4724400"/>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0"/>
              </a:spcBef>
              <a:spcAft>
                <a:spcPts val="0"/>
              </a:spcAft>
              <a:buSzPct val="100000"/>
              <a:buNone/>
            </a:pPr>
            <a:r>
              <a:rPr lang="en-US" sz="2200" u="none" strike="noStrike" dirty="0">
                <a:latin typeface="Arial Narrow" panose="020B0604020202020204" pitchFamily="34" charset="0"/>
                <a:ea typeface="Times New Roman"/>
                <a:cs typeface="Arial Narrow" panose="020B0604020202020204" pitchFamily="34" charset="0"/>
                <a:sym typeface="Times New Roman"/>
              </a:rPr>
              <a:t>“[M]y view is that if these [immigrants] weren't coming into the workforce, the employers would be so desperate for workers that they would become a lobby on behalf of locking up fewer people, spending more money on education, fixing the problems in our society that are . . .  preventing people from getting skills --because [employers] would be out of workers and they'd be looking for them somewhere.”  </a:t>
            </a:r>
            <a:endParaRPr sz="2200" dirty="0">
              <a:latin typeface="Arial Narrow" panose="020B0604020202020204" pitchFamily="34" charset="0"/>
              <a:cs typeface="Arial Narrow" panose="020B0604020202020204" pitchFamily="34" charset="0"/>
            </a:endParaRPr>
          </a:p>
          <a:p>
            <a:pPr marL="114300" lvl="0" indent="0" algn="l" rtl="0">
              <a:lnSpc>
                <a:spcPct val="90000"/>
              </a:lnSpc>
              <a:spcBef>
                <a:spcPts val="2400"/>
              </a:spcBef>
              <a:spcAft>
                <a:spcPts val="0"/>
              </a:spcAft>
              <a:buSzPct val="100000"/>
              <a:buNone/>
            </a:pPr>
            <a:r>
              <a:rPr lang="en-US" sz="2200" u="none" strike="noStrike" dirty="0">
                <a:latin typeface="Arial Narrow" panose="020B0604020202020204" pitchFamily="34" charset="0"/>
                <a:ea typeface="Times New Roman"/>
                <a:cs typeface="Arial Narrow" panose="020B0604020202020204" pitchFamily="34" charset="0"/>
                <a:sym typeface="Times New Roman"/>
              </a:rPr>
              <a:t>“The right question to ask about crime and immigration might be how differently officials would run education and labor market policies if the volume of immigration were not so high. Would those changed policies result in far more Black men earning incomes through jobs and far less being incarcerated for crime?”</a:t>
            </a:r>
            <a:endParaRPr sz="2200" u="none" strike="noStrike" dirty="0">
              <a:latin typeface="Arial Narrow" panose="020B0604020202020204" pitchFamily="34" charset="0"/>
              <a:cs typeface="Arial Narrow" panose="020B0604020202020204" pitchFamily="34" charset="0"/>
            </a:endParaRPr>
          </a:p>
          <a:p>
            <a:pPr marL="0" indent="0">
              <a:lnSpc>
                <a:spcPct val="90000"/>
              </a:lnSpc>
              <a:spcBef>
                <a:spcPts val="3400"/>
              </a:spcBef>
              <a:buSzPct val="100000"/>
              <a:buNone/>
            </a:pPr>
            <a:br>
              <a:rPr lang="en-US" sz="2200" dirty="0">
                <a:latin typeface="Arial Narrow" panose="020B0604020202020204" pitchFamily="34" charset="0"/>
                <a:cs typeface="Arial Narrow" panose="020B0604020202020204" pitchFamily="34" charset="0"/>
              </a:rPr>
            </a:br>
            <a:br>
              <a:rPr lang="en-US" sz="2200" dirty="0">
                <a:latin typeface="Arial Narrow" panose="020B0604020202020204" pitchFamily="34" charset="0"/>
                <a:cs typeface="Arial Narrow" panose="020B0604020202020204" pitchFamily="34" charset="0"/>
              </a:rPr>
            </a:br>
            <a:endParaRPr sz="2200" dirty="0">
              <a:latin typeface="Arial Narrow" panose="020B0604020202020204" pitchFamily="34" charset="0"/>
              <a:cs typeface="Arial Narrow" panose="020B0604020202020204" pitchFamily="34" charset="0"/>
            </a:endParaRPr>
          </a:p>
        </p:txBody>
      </p:sp>
      <p:sp>
        <p:nvSpPr>
          <p:cNvPr id="440" name="Google Shape;440;p16"/>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30;p25">
            <a:extLst>
              <a:ext uri="{FF2B5EF4-FFF2-40B4-BE49-F238E27FC236}">
                <a16:creationId xmlns:a16="http://schemas.microsoft.com/office/drawing/2014/main" id="{F5AD857C-5AD2-4B14-72B8-0D23361E106F}"/>
              </a:ext>
            </a:extLst>
          </p:cNvPr>
          <p:cNvSpPr/>
          <p:nvPr/>
        </p:nvSpPr>
        <p:spPr>
          <a:xfrm>
            <a:off x="1" y="430305"/>
            <a:ext cx="5955791" cy="778319"/>
          </a:xfrm>
          <a:custGeom>
            <a:avLst/>
            <a:gdLst/>
            <a:ahLst/>
            <a:cxnLst/>
            <a:rect l="l" t="t" r="r" b="b"/>
            <a:pathLst>
              <a:path w="1902" h="163" extrusionOk="0">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 name="Google Shape;212;p2">
            <a:extLst>
              <a:ext uri="{FF2B5EF4-FFF2-40B4-BE49-F238E27FC236}">
                <a16:creationId xmlns:a16="http://schemas.microsoft.com/office/drawing/2014/main" id="{8E83A28E-D48F-EB59-2479-B4DAE1DC4721}"/>
              </a:ext>
            </a:extLst>
          </p:cNvPr>
          <p:cNvSpPr txBox="1">
            <a:spLocks/>
          </p:cNvSpPr>
          <p:nvPr/>
        </p:nvSpPr>
        <p:spPr>
          <a:xfrm>
            <a:off x="291461" y="416238"/>
            <a:ext cx="5704396" cy="86159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62626"/>
              </a:buClr>
              <a:buSzPts val="18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pPr>
              <a:buSzPts val="3600"/>
            </a:pPr>
            <a:r>
              <a:rPr lang="en-US" sz="4300" dirty="0">
                <a:solidFill>
                  <a:schemeClr val="bg1"/>
                </a:solidFill>
              </a:rPr>
              <a:t>Additional </a:t>
            </a:r>
            <a:r>
              <a:rPr lang="en-US" sz="4300" b="1" dirty="0">
                <a:solidFill>
                  <a:schemeClr val="bg1"/>
                </a:solidFill>
              </a:rPr>
              <a:t>INSIGHT</a:t>
            </a:r>
            <a:endParaRPr lang="en-US" sz="43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30690-6348-2601-E256-55C671F404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E36153-EED6-939B-5763-C167FAE80832}"/>
              </a:ext>
            </a:extLst>
          </p:cNvPr>
          <p:cNvSpPr>
            <a:spLocks noGrp="1"/>
          </p:cNvSpPr>
          <p:nvPr>
            <p:ph type="title"/>
          </p:nvPr>
        </p:nvSpPr>
        <p:spPr/>
        <p:txBody>
          <a:bodyPr/>
          <a:lstStyle/>
          <a:p>
            <a:endParaRPr lang="en-US"/>
          </a:p>
        </p:txBody>
      </p:sp>
      <p:pic>
        <p:nvPicPr>
          <p:cNvPr id="6" name="Picture Placeholder 5" descr="A group of people raising their hands&#10;&#10;Description automatically generated">
            <a:extLst>
              <a:ext uri="{FF2B5EF4-FFF2-40B4-BE49-F238E27FC236}">
                <a16:creationId xmlns:a16="http://schemas.microsoft.com/office/drawing/2014/main" id="{5A20B440-466A-BC7E-7D47-AA57AC1B556F}"/>
              </a:ext>
            </a:extLst>
          </p:cNvPr>
          <p:cNvPicPr>
            <a:picLocks noGrp="1" noChangeAspect="1"/>
          </p:cNvPicPr>
          <p:nvPr>
            <p:ph type="pic" idx="1"/>
          </p:nvPr>
        </p:nvPicPr>
        <p:blipFill>
          <a:blip r:embed="rId2"/>
          <a:srcRect l="3018" r="3018"/>
          <a:stretch>
            <a:fillRect/>
          </a:stretch>
        </p:blipFill>
        <p:spPr>
          <a:xfrm>
            <a:off x="0" y="296562"/>
            <a:ext cx="12192000" cy="7024914"/>
          </a:xfrm>
        </p:spPr>
      </p:pic>
    </p:spTree>
    <p:extLst>
      <p:ext uri="{BB962C8B-B14F-4D97-AF65-F5344CB8AC3E}">
        <p14:creationId xmlns:p14="http://schemas.microsoft.com/office/powerpoint/2010/main" val="3172922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of a number of colored balls&#10;&#10;Description automatically generated with medium confidence">
            <a:extLst>
              <a:ext uri="{FF2B5EF4-FFF2-40B4-BE49-F238E27FC236}">
                <a16:creationId xmlns:a16="http://schemas.microsoft.com/office/drawing/2014/main" id="{4E9129FB-5344-9F3B-51EB-5758CCA4898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92753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B1F94-3FC4-C9D8-78CD-13D89B3ABAAA}"/>
              </a:ext>
            </a:extLst>
          </p:cNvPr>
          <p:cNvSpPr txBox="1"/>
          <p:nvPr/>
        </p:nvSpPr>
        <p:spPr>
          <a:xfrm>
            <a:off x="2366319" y="734622"/>
            <a:ext cx="6635579" cy="646331"/>
          </a:xfrm>
          <a:prstGeom prst="rect">
            <a:avLst/>
          </a:prstGeom>
          <a:noFill/>
        </p:spPr>
        <p:txBody>
          <a:bodyPr wrap="square" rtlCol="0">
            <a:spAutoFit/>
          </a:bodyPr>
          <a:lstStyle/>
          <a:p>
            <a:r>
              <a:rPr lang="en-US" sz="3600" b="1" dirty="0"/>
              <a:t>Tough Reality About Ethics:</a:t>
            </a:r>
          </a:p>
        </p:txBody>
      </p:sp>
      <p:sp>
        <p:nvSpPr>
          <p:cNvPr id="3" name="TextBox 2">
            <a:extLst>
              <a:ext uri="{FF2B5EF4-FFF2-40B4-BE49-F238E27FC236}">
                <a16:creationId xmlns:a16="http://schemas.microsoft.com/office/drawing/2014/main" id="{2BD507D4-8154-6DBE-10A2-8738CB2B5279}"/>
              </a:ext>
            </a:extLst>
          </p:cNvPr>
          <p:cNvSpPr txBox="1"/>
          <p:nvPr/>
        </p:nvSpPr>
        <p:spPr>
          <a:xfrm>
            <a:off x="3467296" y="1549417"/>
            <a:ext cx="3880021" cy="646331"/>
          </a:xfrm>
          <a:prstGeom prst="rect">
            <a:avLst/>
          </a:prstGeom>
          <a:noFill/>
        </p:spPr>
        <p:txBody>
          <a:bodyPr wrap="square" rtlCol="0">
            <a:spAutoFit/>
          </a:bodyPr>
          <a:lstStyle/>
          <a:p>
            <a:r>
              <a:rPr lang="en-US" sz="3600" b="1" dirty="0"/>
              <a:t>PRIORITIZING</a:t>
            </a:r>
          </a:p>
        </p:txBody>
      </p:sp>
      <p:sp>
        <p:nvSpPr>
          <p:cNvPr id="4" name="TextBox 3">
            <a:extLst>
              <a:ext uri="{FF2B5EF4-FFF2-40B4-BE49-F238E27FC236}">
                <a16:creationId xmlns:a16="http://schemas.microsoft.com/office/drawing/2014/main" id="{91C6EEAD-76EF-31C6-BB91-741CB75CE617}"/>
              </a:ext>
            </a:extLst>
          </p:cNvPr>
          <p:cNvSpPr txBox="1"/>
          <p:nvPr/>
        </p:nvSpPr>
        <p:spPr>
          <a:xfrm>
            <a:off x="2898002" y="2345432"/>
            <a:ext cx="5275305" cy="584775"/>
          </a:xfrm>
          <a:prstGeom prst="rect">
            <a:avLst/>
          </a:prstGeom>
          <a:noFill/>
        </p:spPr>
        <p:txBody>
          <a:bodyPr wrap="square" rtlCol="0">
            <a:spAutoFit/>
          </a:bodyPr>
          <a:lstStyle/>
          <a:p>
            <a:r>
              <a:rPr lang="en-US" sz="3200" b="1" dirty="0"/>
              <a:t>2 Good Things Can Clash</a:t>
            </a:r>
          </a:p>
        </p:txBody>
      </p:sp>
      <p:sp>
        <p:nvSpPr>
          <p:cNvPr id="5" name="TextBox 4">
            <a:extLst>
              <a:ext uri="{FF2B5EF4-FFF2-40B4-BE49-F238E27FC236}">
                <a16:creationId xmlns:a16="http://schemas.microsoft.com/office/drawing/2014/main" id="{5CEA7069-D00B-49EA-32A7-1DA77E74AAD3}"/>
              </a:ext>
            </a:extLst>
          </p:cNvPr>
          <p:cNvSpPr txBox="1"/>
          <p:nvPr/>
        </p:nvSpPr>
        <p:spPr>
          <a:xfrm>
            <a:off x="1285104" y="3160227"/>
            <a:ext cx="8798010" cy="1384995"/>
          </a:xfrm>
          <a:prstGeom prst="rect">
            <a:avLst/>
          </a:prstGeom>
          <a:noFill/>
        </p:spPr>
        <p:txBody>
          <a:bodyPr wrap="square" rtlCol="0">
            <a:spAutoFit/>
          </a:bodyPr>
          <a:lstStyle/>
          <a:p>
            <a:r>
              <a:rPr lang="en-US" sz="2800" dirty="0"/>
              <a:t>Helping one category of persons </a:t>
            </a:r>
          </a:p>
          <a:p>
            <a:r>
              <a:rPr lang="en-US" sz="2800" dirty="0"/>
              <a:t>deserving compassion can UNDERMINE </a:t>
            </a:r>
          </a:p>
          <a:p>
            <a:r>
              <a:rPr lang="en-US" sz="2800" dirty="0"/>
              <a:t>another category also deserving compassion</a:t>
            </a:r>
          </a:p>
        </p:txBody>
      </p:sp>
      <p:sp>
        <p:nvSpPr>
          <p:cNvPr id="6" name="TextBox 5">
            <a:extLst>
              <a:ext uri="{FF2B5EF4-FFF2-40B4-BE49-F238E27FC236}">
                <a16:creationId xmlns:a16="http://schemas.microsoft.com/office/drawing/2014/main" id="{65236460-2856-D468-E988-A04BD036269B}"/>
              </a:ext>
            </a:extLst>
          </p:cNvPr>
          <p:cNvSpPr txBox="1"/>
          <p:nvPr/>
        </p:nvSpPr>
        <p:spPr>
          <a:xfrm>
            <a:off x="1285105" y="5144573"/>
            <a:ext cx="7160736" cy="1384995"/>
          </a:xfrm>
          <a:prstGeom prst="rect">
            <a:avLst/>
          </a:prstGeom>
          <a:noFill/>
        </p:spPr>
        <p:txBody>
          <a:bodyPr wrap="square" rtlCol="0">
            <a:spAutoFit/>
          </a:bodyPr>
          <a:lstStyle/>
          <a:p>
            <a:r>
              <a:rPr lang="en-US" sz="2800" dirty="0"/>
              <a:t>i.e. INTERNATIONAL humanitarian concerns and DOMESTIC humanitarian concerns</a:t>
            </a:r>
          </a:p>
        </p:txBody>
      </p:sp>
    </p:spTree>
    <p:extLst>
      <p:ext uri="{BB962C8B-B14F-4D97-AF65-F5344CB8AC3E}">
        <p14:creationId xmlns:p14="http://schemas.microsoft.com/office/powerpoint/2010/main" val="154332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58ED0267-34C6-77F0-B485-C3F20044559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26C8B43-0149-BD6E-361D-9C661A7DE20C}"/>
              </a:ext>
            </a:extLst>
          </p:cNvPr>
          <p:cNvSpPr txBox="1"/>
          <p:nvPr/>
        </p:nvSpPr>
        <p:spPr>
          <a:xfrm>
            <a:off x="1031787" y="519319"/>
            <a:ext cx="9298462" cy="1200329"/>
          </a:xfrm>
          <a:prstGeom prst="rect">
            <a:avLst/>
          </a:prstGeom>
          <a:noFill/>
        </p:spPr>
        <p:txBody>
          <a:bodyPr wrap="square" rtlCol="0">
            <a:spAutoFit/>
          </a:bodyPr>
          <a:lstStyle/>
          <a:p>
            <a:pPr algn="ctr"/>
            <a:r>
              <a:rPr lang="en-US" sz="3600" b="1" dirty="0"/>
              <a:t>Immigration Humanitarianism </a:t>
            </a:r>
          </a:p>
          <a:p>
            <a:pPr algn="ctr"/>
            <a:r>
              <a:rPr lang="en-US" sz="3600" b="1" dirty="0"/>
              <a:t>Considers 4 Classes</a:t>
            </a:r>
          </a:p>
        </p:txBody>
      </p:sp>
      <p:sp>
        <p:nvSpPr>
          <p:cNvPr id="3" name="TextBox 2">
            <a:extLst>
              <a:ext uri="{FF2B5EF4-FFF2-40B4-BE49-F238E27FC236}">
                <a16:creationId xmlns:a16="http://schemas.microsoft.com/office/drawing/2014/main" id="{C4734420-059C-E4CB-AB15-0858B44436E4}"/>
              </a:ext>
            </a:extLst>
          </p:cNvPr>
          <p:cNvSpPr txBox="1"/>
          <p:nvPr/>
        </p:nvSpPr>
        <p:spPr>
          <a:xfrm>
            <a:off x="412919" y="1835109"/>
            <a:ext cx="6258700" cy="523220"/>
          </a:xfrm>
          <a:prstGeom prst="rect">
            <a:avLst/>
          </a:prstGeom>
          <a:noFill/>
        </p:spPr>
        <p:txBody>
          <a:bodyPr wrap="square" rtlCol="0">
            <a:spAutoFit/>
          </a:bodyPr>
          <a:lstStyle/>
          <a:p>
            <a:r>
              <a:rPr lang="en-US" sz="2800" b="1" dirty="0"/>
              <a:t>1. Persons seeking to immigrate</a:t>
            </a:r>
          </a:p>
        </p:txBody>
      </p:sp>
      <p:sp>
        <p:nvSpPr>
          <p:cNvPr id="4" name="TextBox 3">
            <a:extLst>
              <a:ext uri="{FF2B5EF4-FFF2-40B4-BE49-F238E27FC236}">
                <a16:creationId xmlns:a16="http://schemas.microsoft.com/office/drawing/2014/main" id="{A5E8202D-FEA8-37F1-9343-D1E996A221D3}"/>
              </a:ext>
            </a:extLst>
          </p:cNvPr>
          <p:cNvSpPr txBox="1"/>
          <p:nvPr/>
        </p:nvSpPr>
        <p:spPr>
          <a:xfrm>
            <a:off x="412919" y="2926959"/>
            <a:ext cx="8731081" cy="523220"/>
          </a:xfrm>
          <a:prstGeom prst="rect">
            <a:avLst/>
          </a:prstGeom>
          <a:noFill/>
        </p:spPr>
        <p:txBody>
          <a:bodyPr wrap="square" rtlCol="0">
            <a:spAutoFit/>
          </a:bodyPr>
          <a:lstStyle/>
          <a:p>
            <a:r>
              <a:rPr lang="en-US" sz="2800" b="1" dirty="0"/>
              <a:t>2. Needful people left behind in sending country</a:t>
            </a:r>
          </a:p>
        </p:txBody>
      </p:sp>
      <p:sp>
        <p:nvSpPr>
          <p:cNvPr id="5" name="TextBox 4">
            <a:extLst>
              <a:ext uri="{FF2B5EF4-FFF2-40B4-BE49-F238E27FC236}">
                <a16:creationId xmlns:a16="http://schemas.microsoft.com/office/drawing/2014/main" id="{D122DDE9-A5D8-832D-CEF3-AB7124AB4619}"/>
              </a:ext>
            </a:extLst>
          </p:cNvPr>
          <p:cNvSpPr txBox="1"/>
          <p:nvPr/>
        </p:nvSpPr>
        <p:spPr>
          <a:xfrm>
            <a:off x="412919" y="4061828"/>
            <a:ext cx="8198710" cy="523220"/>
          </a:xfrm>
          <a:prstGeom prst="rect">
            <a:avLst/>
          </a:prstGeom>
          <a:noFill/>
        </p:spPr>
        <p:txBody>
          <a:bodyPr wrap="square" rtlCol="0">
            <a:spAutoFit/>
          </a:bodyPr>
          <a:lstStyle/>
          <a:p>
            <a:r>
              <a:rPr lang="en-US" sz="2800" b="1" dirty="0"/>
              <a:t>3. Disadvantaged people in receiving country</a:t>
            </a:r>
          </a:p>
        </p:txBody>
      </p:sp>
      <p:sp>
        <p:nvSpPr>
          <p:cNvPr id="6" name="TextBox 5">
            <a:extLst>
              <a:ext uri="{FF2B5EF4-FFF2-40B4-BE49-F238E27FC236}">
                <a16:creationId xmlns:a16="http://schemas.microsoft.com/office/drawing/2014/main" id="{0F2E9368-CB89-8598-49EA-E4AD5631A4F5}"/>
              </a:ext>
            </a:extLst>
          </p:cNvPr>
          <p:cNvSpPr txBox="1"/>
          <p:nvPr/>
        </p:nvSpPr>
        <p:spPr>
          <a:xfrm>
            <a:off x="412919" y="5393844"/>
            <a:ext cx="7447006" cy="523220"/>
          </a:xfrm>
          <a:prstGeom prst="rect">
            <a:avLst/>
          </a:prstGeom>
          <a:noFill/>
        </p:spPr>
        <p:txBody>
          <a:bodyPr wrap="square" rtlCol="0">
            <a:spAutoFit/>
          </a:bodyPr>
          <a:lstStyle/>
          <a:p>
            <a:r>
              <a:rPr lang="en-US" sz="2800" b="1" dirty="0"/>
              <a:t>4. General citizenry of receiving country</a:t>
            </a:r>
          </a:p>
        </p:txBody>
      </p:sp>
    </p:spTree>
    <p:extLst>
      <p:ext uri="{BB962C8B-B14F-4D97-AF65-F5344CB8AC3E}">
        <p14:creationId xmlns:p14="http://schemas.microsoft.com/office/powerpoint/2010/main" val="275667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FF2DC2E3-EF56-3FD2-CD6E-510B45428AB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11B130-5AAC-A3A7-551A-EFBC76F8A37D}"/>
              </a:ext>
            </a:extLst>
          </p:cNvPr>
          <p:cNvSpPr txBox="1"/>
          <p:nvPr/>
        </p:nvSpPr>
        <p:spPr>
          <a:xfrm>
            <a:off x="1365417" y="274347"/>
            <a:ext cx="8642526" cy="2246769"/>
          </a:xfrm>
          <a:prstGeom prst="rect">
            <a:avLst/>
          </a:prstGeom>
          <a:noFill/>
        </p:spPr>
        <p:txBody>
          <a:bodyPr wrap="square" rtlCol="0">
            <a:spAutoFit/>
          </a:bodyPr>
          <a:lstStyle/>
          <a:p>
            <a:pPr algn="ctr"/>
            <a:r>
              <a:rPr lang="en-US" sz="3600" b="1" dirty="0"/>
              <a:t>Predominant Ethic of</a:t>
            </a:r>
          </a:p>
          <a:p>
            <a:pPr algn="ctr"/>
            <a:endParaRPr lang="en-US" b="1" dirty="0"/>
          </a:p>
          <a:p>
            <a:pPr algn="ctr"/>
            <a:endParaRPr lang="en-US" b="1" dirty="0"/>
          </a:p>
          <a:p>
            <a:pPr algn="ctr"/>
            <a:r>
              <a:rPr lang="en-US" sz="3200" b="1" u="sng" dirty="0"/>
              <a:t>Individualism </a:t>
            </a:r>
            <a:r>
              <a:rPr lang="en-US" sz="3200" b="1" dirty="0"/>
              <a:t>      vs.         </a:t>
            </a:r>
            <a:r>
              <a:rPr lang="en-US" sz="3200" b="1" u="sng" dirty="0"/>
              <a:t>Community</a:t>
            </a:r>
          </a:p>
          <a:p>
            <a:endParaRPr lang="en-US" u="sng" dirty="0"/>
          </a:p>
          <a:p>
            <a:r>
              <a:rPr lang="en-US" dirty="0"/>
              <a:t> </a:t>
            </a:r>
          </a:p>
        </p:txBody>
      </p:sp>
      <p:sp>
        <p:nvSpPr>
          <p:cNvPr id="5" name="TextBox 4">
            <a:extLst>
              <a:ext uri="{FF2B5EF4-FFF2-40B4-BE49-F238E27FC236}">
                <a16:creationId xmlns:a16="http://schemas.microsoft.com/office/drawing/2014/main" id="{DB9D08A8-F132-ADF2-CD34-CBC361098D0F}"/>
              </a:ext>
            </a:extLst>
          </p:cNvPr>
          <p:cNvSpPr txBox="1"/>
          <p:nvPr/>
        </p:nvSpPr>
        <p:spPr>
          <a:xfrm>
            <a:off x="97821" y="2634443"/>
            <a:ext cx="12192000" cy="1938992"/>
          </a:xfrm>
          <a:prstGeom prst="rect">
            <a:avLst/>
          </a:prstGeom>
          <a:noFill/>
        </p:spPr>
        <p:txBody>
          <a:bodyPr wrap="square" rtlCol="0">
            <a:spAutoFit/>
          </a:bodyPr>
          <a:lstStyle/>
          <a:p>
            <a:r>
              <a:rPr lang="en-US" sz="2800" dirty="0"/>
              <a:t>                  Worker freedom                            Protect less able members </a:t>
            </a:r>
          </a:p>
          <a:p>
            <a:r>
              <a:rPr lang="en-US" sz="2800" dirty="0"/>
              <a:t>                  of movement                                   in workforce </a:t>
            </a:r>
          </a:p>
          <a:p>
            <a:r>
              <a:rPr lang="en-US" sz="2800" dirty="0"/>
              <a:t>        </a:t>
            </a:r>
          </a:p>
          <a:p>
            <a:pPr marL="285750" indent="-285750">
              <a:buFont typeface="Arial" panose="020B0604020202020204" pitchFamily="34" charset="0"/>
              <a:buChar char="•"/>
            </a:pPr>
            <a:endParaRPr lang="en-US" dirty="0"/>
          </a:p>
          <a:p>
            <a:r>
              <a:rPr lang="en-US" dirty="0"/>
              <a:t>      </a:t>
            </a:r>
          </a:p>
        </p:txBody>
      </p:sp>
      <p:sp>
        <p:nvSpPr>
          <p:cNvPr id="8" name="TextBox 7">
            <a:extLst>
              <a:ext uri="{FF2B5EF4-FFF2-40B4-BE49-F238E27FC236}">
                <a16:creationId xmlns:a16="http://schemas.microsoft.com/office/drawing/2014/main" id="{A49D878B-B33F-2E1E-8CB0-FEF0C2AA9B43}"/>
              </a:ext>
            </a:extLst>
          </p:cNvPr>
          <p:cNvSpPr txBox="1"/>
          <p:nvPr/>
        </p:nvSpPr>
        <p:spPr>
          <a:xfrm>
            <a:off x="1562610" y="4573435"/>
            <a:ext cx="9916817" cy="2092881"/>
          </a:xfrm>
          <a:prstGeom prst="rect">
            <a:avLst/>
          </a:prstGeom>
          <a:noFill/>
        </p:spPr>
        <p:txBody>
          <a:bodyPr wrap="square" rtlCol="0">
            <a:spAutoFit/>
          </a:bodyPr>
          <a:lstStyle/>
          <a:p>
            <a:r>
              <a:rPr lang="en-US" sz="2800" dirty="0"/>
              <a:t>Freedom of  recruitment             Restrain business choices   </a:t>
            </a:r>
          </a:p>
          <a:p>
            <a:r>
              <a:rPr lang="en-US" sz="2800" dirty="0"/>
              <a:t>for business owners                     of labor</a:t>
            </a:r>
          </a:p>
          <a:p>
            <a:endParaRPr lang="en-US" sz="2800" dirty="0"/>
          </a:p>
          <a:p>
            <a:endParaRPr lang="en-US" sz="2800" dirty="0"/>
          </a:p>
          <a:p>
            <a:r>
              <a:rPr lang="en-US" dirty="0"/>
              <a:t>      </a:t>
            </a:r>
          </a:p>
        </p:txBody>
      </p:sp>
    </p:spTree>
    <p:extLst>
      <p:ext uri="{BB962C8B-B14F-4D97-AF65-F5344CB8AC3E}">
        <p14:creationId xmlns:p14="http://schemas.microsoft.com/office/powerpoint/2010/main" val="313164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203E1AD0-3D83-8D1F-D6CE-E942EF379E9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E8C38EC-67CE-FC72-CF9D-A8BF12CB8F26}"/>
              </a:ext>
            </a:extLst>
          </p:cNvPr>
          <p:cNvSpPr txBox="1"/>
          <p:nvPr/>
        </p:nvSpPr>
        <p:spPr>
          <a:xfrm>
            <a:off x="501485" y="0"/>
            <a:ext cx="10490886" cy="2616101"/>
          </a:xfrm>
          <a:prstGeom prst="rect">
            <a:avLst/>
          </a:prstGeom>
          <a:noFill/>
        </p:spPr>
        <p:txBody>
          <a:bodyPr wrap="square" rtlCol="0">
            <a:spAutoFit/>
          </a:bodyPr>
          <a:lstStyle/>
          <a:p>
            <a:pPr algn="ctr"/>
            <a:r>
              <a:rPr lang="en-US" sz="3200" b="1" dirty="0"/>
              <a:t>Predominant Ethic of</a:t>
            </a:r>
          </a:p>
          <a:p>
            <a:pPr algn="ctr"/>
            <a:endParaRPr lang="en-US" sz="3200" b="1" dirty="0"/>
          </a:p>
          <a:p>
            <a:pPr algn="ctr"/>
            <a:endParaRPr lang="en-US" sz="3200" b="1" dirty="0"/>
          </a:p>
          <a:p>
            <a:pPr algn="ctr"/>
            <a:r>
              <a:rPr lang="en-US" sz="3200" b="1" u="sng" dirty="0" err="1"/>
              <a:t>Individiualism</a:t>
            </a:r>
            <a:r>
              <a:rPr lang="en-US" sz="3200" b="1" u="sng" dirty="0"/>
              <a:t> </a:t>
            </a:r>
            <a:r>
              <a:rPr lang="en-US" sz="3200" b="1" dirty="0"/>
              <a:t>      vs.         </a:t>
            </a:r>
            <a:r>
              <a:rPr lang="en-US" sz="3200" b="1" u="sng" dirty="0"/>
              <a:t>Community</a:t>
            </a:r>
          </a:p>
          <a:p>
            <a:endParaRPr lang="en-US" u="sng" dirty="0"/>
          </a:p>
          <a:p>
            <a:r>
              <a:rPr lang="en-US" dirty="0"/>
              <a:t> </a:t>
            </a:r>
          </a:p>
        </p:txBody>
      </p:sp>
      <p:sp>
        <p:nvSpPr>
          <p:cNvPr id="5" name="TextBox 4">
            <a:extLst>
              <a:ext uri="{FF2B5EF4-FFF2-40B4-BE49-F238E27FC236}">
                <a16:creationId xmlns:a16="http://schemas.microsoft.com/office/drawing/2014/main" id="{F7AAD6A5-A85D-0E34-620A-2E0A3184E007}"/>
              </a:ext>
            </a:extLst>
          </p:cNvPr>
          <p:cNvSpPr txBox="1"/>
          <p:nvPr/>
        </p:nvSpPr>
        <p:spPr>
          <a:xfrm>
            <a:off x="1199629" y="2714011"/>
            <a:ext cx="3877963" cy="3662541"/>
          </a:xfrm>
          <a:prstGeom prst="rect">
            <a:avLst/>
          </a:prstGeom>
          <a:noFill/>
        </p:spPr>
        <p:txBody>
          <a:bodyPr wrap="square" rtlCol="0">
            <a:spAutoFit/>
          </a:bodyPr>
          <a:lstStyle/>
          <a:p>
            <a:r>
              <a:rPr lang="en-US" sz="2800" dirty="0"/>
              <a:t>Migrants with lower resources than receiving nation’s poor have moral right to enter even if undermining existing disadvantaged.</a:t>
            </a:r>
            <a:r>
              <a:rPr lang="en-US" dirty="0"/>
              <a:t>     </a:t>
            </a:r>
          </a:p>
          <a:p>
            <a:pPr marL="285750" indent="-285750">
              <a:buFont typeface="Arial" panose="020B0604020202020204" pitchFamily="34" charset="0"/>
              <a:buChar char="•"/>
            </a:pPr>
            <a:endParaRPr lang="en-US" dirty="0"/>
          </a:p>
          <a:p>
            <a:r>
              <a:rPr lang="en-US" dirty="0"/>
              <a:t>      </a:t>
            </a:r>
          </a:p>
        </p:txBody>
      </p:sp>
      <p:sp>
        <p:nvSpPr>
          <p:cNvPr id="8" name="TextBox 7">
            <a:extLst>
              <a:ext uri="{FF2B5EF4-FFF2-40B4-BE49-F238E27FC236}">
                <a16:creationId xmlns:a16="http://schemas.microsoft.com/office/drawing/2014/main" id="{69B44D8E-F198-7FC0-419E-3C876895BA95}"/>
              </a:ext>
            </a:extLst>
          </p:cNvPr>
          <p:cNvSpPr txBox="1"/>
          <p:nvPr/>
        </p:nvSpPr>
        <p:spPr>
          <a:xfrm>
            <a:off x="7114409" y="2714011"/>
            <a:ext cx="2932674" cy="3231654"/>
          </a:xfrm>
          <a:prstGeom prst="rect">
            <a:avLst/>
          </a:prstGeom>
          <a:noFill/>
        </p:spPr>
        <p:txBody>
          <a:bodyPr wrap="square" rtlCol="0">
            <a:spAutoFit/>
          </a:bodyPr>
          <a:lstStyle/>
          <a:p>
            <a:r>
              <a:rPr lang="en-US" sz="2800" dirty="0"/>
              <a:t>The poor of a receiving country have priority over the poor of other countries.</a:t>
            </a:r>
          </a:p>
          <a:p>
            <a:pPr marL="285750" indent="-285750">
              <a:buFont typeface="Arial" panose="020B0604020202020204" pitchFamily="34" charset="0"/>
              <a:buChar char="•"/>
            </a:pPr>
            <a:endParaRPr lang="en-US" dirty="0"/>
          </a:p>
          <a:p>
            <a:r>
              <a:rPr lang="en-US" dirty="0"/>
              <a:t>      </a:t>
            </a:r>
          </a:p>
        </p:txBody>
      </p:sp>
    </p:spTree>
    <p:extLst>
      <p:ext uri="{BB962C8B-B14F-4D97-AF65-F5344CB8AC3E}">
        <p14:creationId xmlns:p14="http://schemas.microsoft.com/office/powerpoint/2010/main" val="260708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572"/>
        <p:cNvGrpSpPr/>
        <p:nvPr/>
      </p:nvGrpSpPr>
      <p:grpSpPr>
        <a:xfrm>
          <a:off x="0" y="0"/>
          <a:ext cx="0" cy="0"/>
          <a:chOff x="0" y="0"/>
          <a:chExt cx="0" cy="0"/>
        </a:xfrm>
      </p:grpSpPr>
      <p:pic>
        <p:nvPicPr>
          <p:cNvPr id="4" name="Picture 3" descr="A person in a suit and tie&#10;&#10;Description automatically generated">
            <a:extLst>
              <a:ext uri="{FF2B5EF4-FFF2-40B4-BE49-F238E27FC236}">
                <a16:creationId xmlns:a16="http://schemas.microsoft.com/office/drawing/2014/main" id="{D8837F1B-41E7-3F14-37C1-9B9C56CDEF1E}"/>
              </a:ext>
            </a:extLst>
          </p:cNvPr>
          <p:cNvPicPr>
            <a:picLocks noChangeAspect="1"/>
          </p:cNvPicPr>
          <p:nvPr/>
        </p:nvPicPr>
        <p:blipFill rotWithShape="1">
          <a:blip r:embed="rId3"/>
          <a:srcRect l="7508" r="4685" b="21954"/>
          <a:stretch/>
        </p:blipFill>
        <p:spPr>
          <a:xfrm>
            <a:off x="6482443" y="0"/>
            <a:ext cx="5709557" cy="6858000"/>
          </a:xfrm>
          <a:prstGeom prst="rect">
            <a:avLst/>
          </a:prstGeom>
        </p:spPr>
      </p:pic>
      <p:sp>
        <p:nvSpPr>
          <p:cNvPr id="574" name="Google Shape;574;p22"/>
          <p:cNvSpPr/>
          <p:nvPr/>
        </p:nvSpPr>
        <p:spPr>
          <a:xfrm>
            <a:off x="96252" y="0"/>
            <a:ext cx="7315200" cy="6858000"/>
          </a:xfrm>
          <a:custGeom>
            <a:avLst/>
            <a:gdLst/>
            <a:ahLst/>
            <a:cxnLst/>
            <a:rect l="l" t="t" r="r" b="b"/>
            <a:pathLst>
              <a:path w="8170246" h="6858000" extrusionOk="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gradFill>
            <a:gsLst>
              <a:gs pos="0">
                <a:srgbClr val="FFFFFF"/>
              </a:gs>
              <a:gs pos="100000">
                <a:srgbClr val="DDE6C3"/>
              </a:gs>
            </a:gsLst>
            <a:path path="circle">
              <a:fillToRect r="100000" b="100000"/>
            </a:path>
            <a:tileRect l="-100000" t="-10000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75" name="Google Shape;575;p22"/>
          <p:cNvSpPr txBox="1">
            <a:spLocks noGrp="1"/>
          </p:cNvSpPr>
          <p:nvPr>
            <p:ph type="title"/>
          </p:nvPr>
        </p:nvSpPr>
        <p:spPr>
          <a:xfrm>
            <a:off x="651708" y="1172315"/>
            <a:ext cx="4623955" cy="100511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262626"/>
              </a:buClr>
              <a:buSzPts val="3600"/>
              <a:buFont typeface="Calibri"/>
              <a:buNone/>
            </a:pPr>
            <a:r>
              <a:rPr lang="en-US" sz="5800" b="1" i="0" u="none" strike="noStrike" dirty="0">
                <a:latin typeface="Calibri"/>
                <a:ea typeface="Calibri"/>
                <a:cs typeface="Calibri"/>
                <a:sym typeface="Calibri"/>
              </a:rPr>
              <a:t>Framework: </a:t>
            </a:r>
            <a:endParaRPr sz="5800" dirty="0"/>
          </a:p>
        </p:txBody>
      </p:sp>
      <p:sp>
        <p:nvSpPr>
          <p:cNvPr id="577" name="Google Shape;577;p22"/>
          <p:cNvSpPr txBox="1">
            <a:spLocks noGrp="1"/>
          </p:cNvSpPr>
          <p:nvPr>
            <p:ph idx="1"/>
          </p:nvPr>
        </p:nvSpPr>
        <p:spPr>
          <a:xfrm>
            <a:off x="662444" y="2384545"/>
            <a:ext cx="5313816" cy="3875596"/>
          </a:xfrm>
          <a:prstGeom prst="rect">
            <a:avLst/>
          </a:prstGeom>
          <a:noFill/>
          <a:ln>
            <a:noFill/>
          </a:ln>
        </p:spPr>
        <p:txBody>
          <a:bodyPr spcFirstLastPara="1" wrap="square" lIns="91425" tIns="45700" rIns="91425" bIns="45700" anchor="t" anchorCtr="0">
            <a:noAutofit/>
          </a:bodyPr>
          <a:lstStyle/>
          <a:p>
            <a:pPr marL="95250" lvl="0" indent="0" algn="l" rtl="0">
              <a:lnSpc>
                <a:spcPct val="90000"/>
              </a:lnSpc>
              <a:spcBef>
                <a:spcPts val="1000"/>
              </a:spcBef>
              <a:spcAft>
                <a:spcPts val="0"/>
              </a:spcAft>
              <a:buSzPts val="1500"/>
              <a:buNone/>
            </a:pPr>
            <a:endParaRPr sz="1200" i="1" u="none" strike="noStrike" dirty="0">
              <a:latin typeface="Arial Narrow" panose="020B0604020202020204" pitchFamily="34" charset="0"/>
              <a:ea typeface="Calibri"/>
              <a:cs typeface="Arial Narrow" panose="020B0604020202020204" pitchFamily="34" charset="0"/>
              <a:sym typeface="Calibri"/>
            </a:endParaRPr>
          </a:p>
          <a:p>
            <a:pPr marL="0" lvl="0" indent="0" algn="l" rtl="0">
              <a:lnSpc>
                <a:spcPct val="90000"/>
              </a:lnSpc>
              <a:spcBef>
                <a:spcPts val="1000"/>
              </a:spcBef>
              <a:spcAft>
                <a:spcPts val="0"/>
              </a:spcAft>
              <a:buSzPts val="1500"/>
              <a:buNone/>
            </a:pPr>
            <a:r>
              <a:rPr lang="en-US" sz="2200" i="1" u="none" strike="noStrike" dirty="0">
                <a:latin typeface="Arial Narrow" panose="020B0604020202020204" pitchFamily="34" charset="0"/>
                <a:ea typeface="Calibri"/>
                <a:cs typeface="Arial Narrow" panose="020B0604020202020204" pitchFamily="34" charset="0"/>
                <a:sym typeface="Calibri"/>
              </a:rPr>
              <a:t>The moral priority for the United States has remained  that of addressing the descendants of two centuries of American Slavery and another century of racial apartheid who remain in the underclass. Large scale immigration was interfering with meeting Black Americans’ needs and those needs have priority over the desires of people in other nations to move here. </a:t>
            </a:r>
            <a:endParaRPr sz="2200" i="1" dirty="0">
              <a:latin typeface="Arial Narrow" panose="020B0604020202020204" pitchFamily="34" charset="0"/>
              <a:cs typeface="Arial Narrow" panose="020B0604020202020204" pitchFamily="34" charset="0"/>
            </a:endParaRPr>
          </a:p>
        </p:txBody>
      </p:sp>
      <p:sp>
        <p:nvSpPr>
          <p:cNvPr id="576" name="Google Shape;576;p22"/>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204;p1">
            <a:extLst>
              <a:ext uri="{FF2B5EF4-FFF2-40B4-BE49-F238E27FC236}">
                <a16:creationId xmlns:a16="http://schemas.microsoft.com/office/drawing/2014/main" id="{3407739E-A1FC-D7C0-20AD-70E15649C9E4}"/>
              </a:ext>
            </a:extLst>
          </p:cNvPr>
          <p:cNvSpPr txBox="1">
            <a:spLocks/>
          </p:cNvSpPr>
          <p:nvPr/>
        </p:nvSpPr>
        <p:spPr>
          <a:xfrm>
            <a:off x="8144446" y="5679527"/>
            <a:ext cx="3544888" cy="492959"/>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62626"/>
              </a:buClr>
              <a:buSzPts val="2400"/>
              <a:buFont typeface="Century Gothic"/>
              <a:buNone/>
              <a:defRPr sz="2400" b="0" i="0" u="none" strike="noStrike" cap="none">
                <a:solidFill>
                  <a:srgbClr val="262626"/>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pPr algn="r"/>
            <a:r>
              <a:rPr lang="en-US" sz="1800" dirty="0">
                <a:solidFill>
                  <a:schemeClr val="bg1"/>
                </a:solidFill>
              </a:rPr>
              <a:t>Senator Eugene McCarthy</a:t>
            </a:r>
          </a:p>
          <a:p>
            <a:pPr algn="r"/>
            <a:r>
              <a:rPr lang="en-US" sz="1800" dirty="0">
                <a:solidFill>
                  <a:schemeClr val="bg1"/>
                </a:solidFill>
              </a:rPr>
              <a:t>D-MN (1916-2005)</a:t>
            </a:r>
          </a:p>
        </p:txBody>
      </p:sp>
      <p:sp>
        <p:nvSpPr>
          <p:cNvPr id="5" name="Google Shape;575;p22">
            <a:extLst>
              <a:ext uri="{FF2B5EF4-FFF2-40B4-BE49-F238E27FC236}">
                <a16:creationId xmlns:a16="http://schemas.microsoft.com/office/drawing/2014/main" id="{07EF718A-9CB8-DEFE-CE64-81F78F4904C8}"/>
              </a:ext>
            </a:extLst>
          </p:cNvPr>
          <p:cNvSpPr txBox="1">
            <a:spLocks/>
          </p:cNvSpPr>
          <p:nvPr/>
        </p:nvSpPr>
        <p:spPr>
          <a:xfrm>
            <a:off x="613457" y="172355"/>
            <a:ext cx="4623955" cy="128089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62626"/>
              </a:buClr>
              <a:buSzPts val="18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pPr>
              <a:buSzPts val="3600"/>
              <a:buFont typeface="Calibri"/>
              <a:buNone/>
            </a:pPr>
            <a:r>
              <a:rPr lang="en-US" sz="8800" b="1" dirty="0">
                <a:solidFill>
                  <a:schemeClr val="bg1">
                    <a:lumMod val="65000"/>
                  </a:schemeClr>
                </a:solidFill>
                <a:latin typeface="Calibri"/>
                <a:ea typeface="Calibri"/>
                <a:cs typeface="Calibri"/>
                <a:sym typeface="Calibri"/>
              </a:rPr>
              <a:t>ETHICAL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E5D6D1-0D6F-D900-0F6C-934C97264AD7}"/>
              </a:ext>
            </a:extLst>
          </p:cNvPr>
          <p:cNvPicPr>
            <a:picLocks noChangeAspect="1"/>
          </p:cNvPicPr>
          <p:nvPr/>
        </p:nvPicPr>
        <p:blipFill>
          <a:blip r:embed="rId3"/>
          <a:stretch>
            <a:fillRect/>
          </a:stretch>
        </p:blipFill>
        <p:spPr>
          <a:xfrm>
            <a:off x="-11687" y="0"/>
            <a:ext cx="12215375" cy="6858000"/>
          </a:xfrm>
          <a:prstGeom prst="rect">
            <a:avLst/>
          </a:prstGeom>
        </p:spPr>
      </p:pic>
    </p:spTree>
    <p:extLst>
      <p:ext uri="{BB962C8B-B14F-4D97-AF65-F5344CB8AC3E}">
        <p14:creationId xmlns:p14="http://schemas.microsoft.com/office/powerpoint/2010/main" val="2765709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37970</TotalTime>
  <Words>635</Words>
  <Application>Microsoft Macintosh PowerPoint</Application>
  <PresentationFormat>Widescreen</PresentationFormat>
  <Paragraphs>65</Paragraphs>
  <Slides>15</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Slack-Lato</vt:lpstr>
      <vt:lpstr>Century Gothic</vt:lpstr>
      <vt:lpstr>Arial Narrow</vt:lpstr>
      <vt:lpstr>Calibri</vt:lpstr>
      <vt:lpstr>Wingdings</vt:lpstr>
      <vt:lpstr>Rockwell Extra Bold</vt:lpstr>
      <vt:lpstr>Rockwell</vt:lpstr>
      <vt:lpstr>Rockwell Condensed</vt:lpstr>
      <vt:lpstr>Arial</vt:lpstr>
      <vt:lpstr>Wood Type</vt:lpstr>
      <vt:lpstr>Humanitarian Dilemmas in Immigration policy</vt:lpstr>
      <vt:lpstr>PowerPoint Presentation</vt:lpstr>
      <vt:lpstr>PowerPoint Presentation</vt:lpstr>
      <vt:lpstr>PowerPoint Presentation</vt:lpstr>
      <vt:lpstr>PowerPoint Presentation</vt:lpstr>
      <vt:lpstr>PowerPoint Presentation</vt:lpstr>
      <vt:lpstr>PowerPoint Presentation</vt:lpstr>
      <vt:lpstr>Framework: </vt:lpstr>
      <vt:lpstr>PowerPoint Presentation</vt:lpstr>
      <vt:lpstr>PowerPoint Presentation</vt:lpstr>
      <vt:lpstr>PowerPoint Presentation</vt:lpstr>
      <vt:lpstr>PowerPoint Presentation</vt:lpstr>
      <vt:lpstr>PowerPoint Presentation</vt:lpstr>
      <vt:lpstr>Centennial Anniversary of 1924 immigration act </vt:lpstr>
      <vt:lpstr>Dr. Glenn Loury, Brown University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Retelling our future with leaders from the past.</dc:title>
  <dc:creator>abarnes@numbersusa.com</dc:creator>
  <cp:lastModifiedBy>abarnes@numbersusa.com</cp:lastModifiedBy>
  <cp:revision>65</cp:revision>
  <dcterms:created xsi:type="dcterms:W3CDTF">2023-09-13T14:38:07Z</dcterms:created>
  <dcterms:modified xsi:type="dcterms:W3CDTF">2024-12-09T19:50:15Z</dcterms:modified>
</cp:coreProperties>
</file>